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1"/>
  </p:notesMasterIdLst>
  <p:sldIdLst>
    <p:sldId id="352" r:id="rId2"/>
    <p:sldId id="421" r:id="rId3"/>
    <p:sldId id="1773" r:id="rId4"/>
    <p:sldId id="1574" r:id="rId5"/>
    <p:sldId id="1577" r:id="rId6"/>
    <p:sldId id="1578" r:id="rId7"/>
    <p:sldId id="1645" r:id="rId8"/>
    <p:sldId id="1584" r:id="rId9"/>
    <p:sldId id="1635" r:id="rId10"/>
    <p:sldId id="1581" r:id="rId11"/>
    <p:sldId id="1631" r:id="rId12"/>
    <p:sldId id="1621" r:id="rId13"/>
    <p:sldId id="1622" r:id="rId14"/>
    <p:sldId id="1623" r:id="rId15"/>
    <p:sldId id="275" r:id="rId16"/>
    <p:sldId id="276" r:id="rId17"/>
    <p:sldId id="277" r:id="rId18"/>
    <p:sldId id="278" r:id="rId19"/>
    <p:sldId id="1656" r:id="rId20"/>
    <p:sldId id="1657" r:id="rId21"/>
    <p:sldId id="1658" r:id="rId22"/>
    <p:sldId id="1659" r:id="rId23"/>
    <p:sldId id="1660" r:id="rId24"/>
    <p:sldId id="1661" r:id="rId25"/>
    <p:sldId id="1662" r:id="rId26"/>
    <p:sldId id="1627" r:id="rId27"/>
    <p:sldId id="1579" r:id="rId28"/>
    <p:sldId id="1630" r:id="rId29"/>
    <p:sldId id="15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>
      <p:cViewPr varScale="1">
        <p:scale>
          <a:sx n="82" d="100"/>
          <a:sy n="82" d="100"/>
        </p:scale>
        <p:origin x="850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77DDB53-96C3-4093-B51C-4C5B3489B8B1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95D9C-FAC0-415E-8EDB-A45C78521253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6A8C-1BC2-4BEC-A8C2-8E47358ABE0C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0820-1C47-402B-A040-838C211C2040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D643-C876-498B-BE51-CE4766B4F852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5E655-8A54-4A78-A8D5-8634CDEA6CB1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ADA-2F3F-4DA6-BA1E-27E6AF6A1B46}" type="datetime1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3976-BEBC-4B69-BCAC-A43864EA7FD5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0507-2874-486F-A350-59BF52941D5F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391F9-0497-4292-90A8-1C41D64B7C5E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E47BF-F5EF-41CA-877B-3B028AF27219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BD6FB11-A445-4D9E-8195-658B85C17E84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8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D57D9-D15E-4741-AB25-3502766365B1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55841" y="840211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99CC"/>
                </a:solidFill>
                <a:latin typeface="arial" panose="020B0604020202020204" pitchFamily="34" charset="0"/>
              </a:rPr>
              <a:t>The National University of Computer and Emerging Sciences</a:t>
            </a:r>
            <a:endParaRPr lang="en-US" sz="2800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72985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Recurrent Neural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Akhtar Jamil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Computer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Deep Learning for Perception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3085"/>
            <a:ext cx="1864889" cy="186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004" y="839070"/>
            <a:ext cx="7001996" cy="564748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spcBef>
                <a:spcPts val="84"/>
              </a:spcBef>
            </a:pPr>
            <a:r>
              <a:rPr lang="en-US" spc="-9" dirty="0"/>
              <a:t>An Example</a:t>
            </a:r>
            <a:endParaRPr spc="-4" dirty="0"/>
          </a:p>
        </p:txBody>
      </p:sp>
      <p:sp>
        <p:nvSpPr>
          <p:cNvPr id="3" name="object 3"/>
          <p:cNvSpPr/>
          <p:nvPr/>
        </p:nvSpPr>
        <p:spPr>
          <a:xfrm>
            <a:off x="2425493" y="1597236"/>
            <a:ext cx="7211658" cy="389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7D9ADA3-ED7D-43CF-9167-5DCBBB8FAC7B}"/>
              </a:ext>
            </a:extLst>
          </p:cNvPr>
          <p:cNvSpPr txBox="1"/>
          <p:nvPr/>
        </p:nvSpPr>
        <p:spPr>
          <a:xfrm>
            <a:off x="2585039" y="5578666"/>
            <a:ext cx="6918512" cy="880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vert="horz" wrap="square" lIns="0" tIns="11206" rIns="0" bIns="0" rtlCol="0">
            <a:spAutoFit/>
          </a:bodyPr>
          <a:lstStyle/>
          <a:p>
            <a:pPr marL="10646" marR="4483">
              <a:spcBef>
                <a:spcPts val="88"/>
              </a:spcBef>
              <a:tabLst>
                <a:tab pos="313221" algn="l"/>
                <a:tab pos="314342" algn="l"/>
              </a:tabLst>
            </a:pPr>
            <a:r>
              <a:rPr sz="2824" dirty="0">
                <a:latin typeface="Calibri"/>
                <a:cs typeface="Calibri"/>
              </a:rPr>
              <a:t>All </a:t>
            </a:r>
            <a:r>
              <a:rPr sz="2824" spc="-9" dirty="0">
                <a:latin typeface="Calibri"/>
                <a:cs typeface="Calibri"/>
              </a:rPr>
              <a:t>previous </a:t>
            </a:r>
            <a:r>
              <a:rPr sz="2824" spc="-18" dirty="0">
                <a:latin typeface="Calibri"/>
                <a:cs typeface="Calibri"/>
              </a:rPr>
              <a:t>examples were </a:t>
            </a:r>
            <a:r>
              <a:rPr sz="2824" i="1" spc="-4" dirty="0">
                <a:latin typeface="Calibri"/>
                <a:cs typeface="Calibri"/>
              </a:rPr>
              <a:t>generated </a:t>
            </a:r>
            <a:r>
              <a:rPr sz="2824" spc="-4" dirty="0">
                <a:latin typeface="Calibri"/>
                <a:cs typeface="Calibri"/>
              </a:rPr>
              <a:t>blindly  </a:t>
            </a:r>
            <a:r>
              <a:rPr sz="2824" spc="-9" dirty="0">
                <a:latin typeface="Calibri"/>
                <a:cs typeface="Calibri"/>
              </a:rPr>
              <a:t>by </a:t>
            </a:r>
            <a:r>
              <a:rPr sz="2824" dirty="0">
                <a:latin typeface="Calibri"/>
                <a:cs typeface="Calibri"/>
              </a:rPr>
              <a:t>a </a:t>
            </a:r>
            <a:r>
              <a:rPr sz="2824" i="1" spc="-4" dirty="0">
                <a:solidFill>
                  <a:srgbClr val="00B050"/>
                </a:solidFill>
                <a:latin typeface="Calibri"/>
                <a:cs typeface="Calibri"/>
              </a:rPr>
              <a:t>recurrent </a:t>
            </a:r>
            <a:r>
              <a:rPr sz="2824" spc="-9" dirty="0">
                <a:solidFill>
                  <a:srgbClr val="00B050"/>
                </a:solidFill>
                <a:latin typeface="Calibri"/>
                <a:cs typeface="Calibri"/>
              </a:rPr>
              <a:t>neural</a:t>
            </a:r>
            <a:r>
              <a:rPr sz="2824" spc="-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24" spc="-9" dirty="0">
                <a:solidFill>
                  <a:srgbClr val="00B050"/>
                </a:solidFill>
                <a:latin typeface="Calibri"/>
                <a:cs typeface="Calibri"/>
              </a:rPr>
              <a:t>network</a:t>
            </a:r>
            <a:r>
              <a:rPr sz="2824" spc="-9" dirty="0">
                <a:latin typeface="Calibri"/>
                <a:cs typeface="Calibri"/>
              </a:rPr>
              <a:t>.</a:t>
            </a:r>
            <a:endParaRPr sz="2471" dirty="0">
              <a:latin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F166-D71A-1D24-1CF1-EE0E27FF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0500-4A43-450F-B878-3075A4775717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8A7A-3C30-A007-7F61-E0D1CDAC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C626F-33E9-FC41-8998-E6E634A1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D73808-DBDE-4CD8-A3D1-7B16742F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backpropagation to train RNN</a:t>
            </a:r>
          </a:p>
          <a:p>
            <a:pPr lvl="1"/>
            <a:r>
              <a:rPr lang="en-US" dirty="0"/>
              <a:t>Forward Phase</a:t>
            </a:r>
          </a:p>
          <a:p>
            <a:pPr lvl="1"/>
            <a:r>
              <a:rPr lang="en-US" dirty="0"/>
              <a:t>Backward Phase</a:t>
            </a:r>
          </a:p>
          <a:p>
            <a:pPr lvl="2"/>
            <a:r>
              <a:rPr lang="en-US" dirty="0"/>
              <a:t>Weight Updating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0470C-00E5-44A3-B95E-87ECD7EB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DAD0-E116-4B3D-AE14-F3B86D895ECA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39069-43BD-4C44-AB00-C237A6CE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C2D07-7E15-4E28-B5B0-C8092F4C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83FCBC-22A7-42CF-9AC8-8C14CC4D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</p:spTree>
    <p:extLst>
      <p:ext uri="{BB962C8B-B14F-4D97-AF65-F5344CB8AC3E}">
        <p14:creationId xmlns:p14="http://schemas.microsoft.com/office/powerpoint/2010/main" val="312671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619" y="404078"/>
            <a:ext cx="6744043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883" spc="-13" dirty="0"/>
              <a:t>Training RNN: Forward Pass</a:t>
            </a:r>
            <a:endParaRPr sz="3883" dirty="0"/>
          </a:p>
        </p:txBody>
      </p:sp>
      <p:sp>
        <p:nvSpPr>
          <p:cNvPr id="3" name="object 3"/>
          <p:cNvSpPr/>
          <p:nvPr/>
        </p:nvSpPr>
        <p:spPr>
          <a:xfrm>
            <a:off x="6159623" y="5448748"/>
            <a:ext cx="166407" cy="275665"/>
          </a:xfrm>
          <a:custGeom>
            <a:avLst/>
            <a:gdLst/>
            <a:ahLst/>
            <a:cxnLst/>
            <a:rect l="l" t="t" r="r" b="b"/>
            <a:pathLst>
              <a:path w="188595" h="312420">
                <a:moveTo>
                  <a:pt x="149066" y="96011"/>
                </a:moveTo>
                <a:lnTo>
                  <a:pt x="49720" y="96011"/>
                </a:lnTo>
                <a:lnTo>
                  <a:pt x="52292" y="85343"/>
                </a:lnTo>
                <a:lnTo>
                  <a:pt x="59721" y="84963"/>
                </a:lnTo>
                <a:lnTo>
                  <a:pt x="65151" y="84391"/>
                </a:lnTo>
                <a:lnTo>
                  <a:pt x="71723" y="82867"/>
                </a:lnTo>
                <a:lnTo>
                  <a:pt x="74295" y="81724"/>
                </a:lnTo>
                <a:lnTo>
                  <a:pt x="76104" y="80105"/>
                </a:lnTo>
                <a:lnTo>
                  <a:pt x="78009" y="78581"/>
                </a:lnTo>
                <a:lnTo>
                  <a:pt x="79533" y="76580"/>
                </a:lnTo>
                <a:lnTo>
                  <a:pt x="80867" y="74009"/>
                </a:lnTo>
                <a:lnTo>
                  <a:pt x="82200" y="71532"/>
                </a:lnTo>
                <a:lnTo>
                  <a:pt x="83820" y="66960"/>
                </a:lnTo>
                <a:lnTo>
                  <a:pt x="85725" y="60197"/>
                </a:lnTo>
                <a:lnTo>
                  <a:pt x="90783" y="46136"/>
                </a:lnTo>
                <a:lnTo>
                  <a:pt x="113157" y="15144"/>
                </a:lnTo>
                <a:lnTo>
                  <a:pt x="160210" y="0"/>
                </a:lnTo>
                <a:lnTo>
                  <a:pt x="168195" y="215"/>
                </a:lnTo>
                <a:lnTo>
                  <a:pt x="175581" y="726"/>
                </a:lnTo>
                <a:lnTo>
                  <a:pt x="182378" y="1540"/>
                </a:lnTo>
                <a:lnTo>
                  <a:pt x="188595" y="2666"/>
                </a:lnTo>
                <a:lnTo>
                  <a:pt x="185984" y="13715"/>
                </a:lnTo>
                <a:lnTo>
                  <a:pt x="150018" y="13715"/>
                </a:lnTo>
                <a:lnTo>
                  <a:pt x="143732" y="13811"/>
                </a:lnTo>
                <a:lnTo>
                  <a:pt x="118097" y="46179"/>
                </a:lnTo>
                <a:lnTo>
                  <a:pt x="109728" y="79247"/>
                </a:lnTo>
                <a:lnTo>
                  <a:pt x="152685" y="79247"/>
                </a:lnTo>
                <a:lnTo>
                  <a:pt x="149066" y="96011"/>
                </a:lnTo>
                <a:close/>
              </a:path>
              <a:path w="188595" h="312420">
                <a:moveTo>
                  <a:pt x="182022" y="30479"/>
                </a:moveTo>
                <a:lnTo>
                  <a:pt x="167259" y="30479"/>
                </a:lnTo>
                <a:lnTo>
                  <a:pt x="165735" y="24669"/>
                </a:lnTo>
                <a:lnTo>
                  <a:pt x="163734" y="20383"/>
                </a:lnTo>
                <a:lnTo>
                  <a:pt x="161258" y="17716"/>
                </a:lnTo>
                <a:lnTo>
                  <a:pt x="158781" y="15144"/>
                </a:lnTo>
                <a:lnTo>
                  <a:pt x="154971" y="13811"/>
                </a:lnTo>
                <a:lnTo>
                  <a:pt x="150018" y="13715"/>
                </a:lnTo>
                <a:lnTo>
                  <a:pt x="185984" y="13715"/>
                </a:lnTo>
                <a:lnTo>
                  <a:pt x="182022" y="30479"/>
                </a:lnTo>
                <a:close/>
              </a:path>
              <a:path w="188595" h="312420">
                <a:moveTo>
                  <a:pt x="48453" y="297179"/>
                </a:moveTo>
                <a:lnTo>
                  <a:pt x="15811" y="297179"/>
                </a:lnTo>
                <a:lnTo>
                  <a:pt x="20097" y="295941"/>
                </a:lnTo>
                <a:lnTo>
                  <a:pt x="23622" y="293369"/>
                </a:lnTo>
                <a:lnTo>
                  <a:pt x="42005" y="253936"/>
                </a:lnTo>
                <a:lnTo>
                  <a:pt x="78009" y="96011"/>
                </a:lnTo>
                <a:lnTo>
                  <a:pt x="105822" y="96011"/>
                </a:lnTo>
                <a:lnTo>
                  <a:pt x="74676" y="240982"/>
                </a:lnTo>
                <a:lnTo>
                  <a:pt x="58522" y="284796"/>
                </a:lnTo>
                <a:lnTo>
                  <a:pt x="51054" y="294798"/>
                </a:lnTo>
                <a:lnTo>
                  <a:pt x="48453" y="297179"/>
                </a:lnTo>
                <a:close/>
              </a:path>
              <a:path w="188595" h="312420">
                <a:moveTo>
                  <a:pt x="11049" y="312419"/>
                </a:moveTo>
                <a:lnTo>
                  <a:pt x="6381" y="312419"/>
                </a:lnTo>
                <a:lnTo>
                  <a:pt x="2667" y="312134"/>
                </a:lnTo>
                <a:lnTo>
                  <a:pt x="0" y="311562"/>
                </a:lnTo>
                <a:lnTo>
                  <a:pt x="2857" y="296703"/>
                </a:lnTo>
                <a:lnTo>
                  <a:pt x="4000" y="297084"/>
                </a:lnTo>
                <a:lnTo>
                  <a:pt x="6667" y="297179"/>
                </a:lnTo>
                <a:lnTo>
                  <a:pt x="48453" y="297179"/>
                </a:lnTo>
                <a:lnTo>
                  <a:pt x="42606" y="302534"/>
                </a:lnTo>
                <a:lnTo>
                  <a:pt x="33123" y="308038"/>
                </a:lnTo>
                <a:lnTo>
                  <a:pt x="22604" y="311327"/>
                </a:lnTo>
                <a:lnTo>
                  <a:pt x="11049" y="312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294513" y="5583219"/>
            <a:ext cx="91355" cy="13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441590" y="5446059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101250" y="318515"/>
                </a:moveTo>
                <a:lnTo>
                  <a:pt x="57959" y="298203"/>
                </a:lnTo>
                <a:lnTo>
                  <a:pt x="26098" y="262889"/>
                </a:lnTo>
                <a:lnTo>
                  <a:pt x="6548" y="215693"/>
                </a:lnTo>
                <a:lnTo>
                  <a:pt x="0" y="159353"/>
                </a:lnTo>
                <a:lnTo>
                  <a:pt x="1641" y="130224"/>
                </a:lnTo>
                <a:lnTo>
                  <a:pt x="14747" y="78503"/>
                </a:lnTo>
                <a:lnTo>
                  <a:pt x="40734" y="36352"/>
                </a:lnTo>
                <a:lnTo>
                  <a:pt x="78244" y="8414"/>
                </a:lnTo>
                <a:lnTo>
                  <a:pt x="101250" y="0"/>
                </a:lnTo>
                <a:lnTo>
                  <a:pt x="105727" y="12953"/>
                </a:lnTo>
                <a:lnTo>
                  <a:pt x="87436" y="20989"/>
                </a:lnTo>
                <a:lnTo>
                  <a:pt x="71699" y="32087"/>
                </a:lnTo>
                <a:lnTo>
                  <a:pt x="47815" y="63436"/>
                </a:lnTo>
                <a:lnTo>
                  <a:pt x="33670" y="105870"/>
                </a:lnTo>
                <a:lnTo>
                  <a:pt x="28956" y="157733"/>
                </a:lnTo>
                <a:lnTo>
                  <a:pt x="30134" y="185862"/>
                </a:lnTo>
                <a:lnTo>
                  <a:pt x="39564" y="234297"/>
                </a:lnTo>
                <a:lnTo>
                  <a:pt x="58477" y="272103"/>
                </a:lnTo>
                <a:lnTo>
                  <a:pt x="87195" y="297639"/>
                </a:lnTo>
                <a:lnTo>
                  <a:pt x="105251" y="305657"/>
                </a:lnTo>
                <a:lnTo>
                  <a:pt x="101250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545889" y="5446059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4476" y="318515"/>
                </a:moveTo>
                <a:lnTo>
                  <a:pt x="476" y="305657"/>
                </a:lnTo>
                <a:lnTo>
                  <a:pt x="18587" y="297639"/>
                </a:lnTo>
                <a:lnTo>
                  <a:pt x="34206" y="286452"/>
                </a:lnTo>
                <a:lnTo>
                  <a:pt x="58007" y="254603"/>
                </a:lnTo>
                <a:lnTo>
                  <a:pt x="72151" y="211383"/>
                </a:lnTo>
                <a:lnTo>
                  <a:pt x="76866" y="157733"/>
                </a:lnTo>
                <a:lnTo>
                  <a:pt x="75702" y="130623"/>
                </a:lnTo>
                <a:lnTo>
                  <a:pt x="66338" y="83474"/>
                </a:lnTo>
                <a:lnTo>
                  <a:pt x="47456" y="46239"/>
                </a:lnTo>
                <a:lnTo>
                  <a:pt x="18414" y="20989"/>
                </a:lnTo>
                <a:lnTo>
                  <a:pt x="0" y="12953"/>
                </a:lnTo>
                <a:lnTo>
                  <a:pt x="4476" y="0"/>
                </a:lnTo>
                <a:lnTo>
                  <a:pt x="47696" y="20526"/>
                </a:lnTo>
                <a:lnTo>
                  <a:pt x="79629" y="55911"/>
                </a:lnTo>
                <a:lnTo>
                  <a:pt x="99298" y="103274"/>
                </a:lnTo>
                <a:lnTo>
                  <a:pt x="105822" y="159353"/>
                </a:lnTo>
                <a:lnTo>
                  <a:pt x="104196" y="188657"/>
                </a:lnTo>
                <a:lnTo>
                  <a:pt x="91155" y="240443"/>
                </a:lnTo>
                <a:lnTo>
                  <a:pt x="65220" y="282431"/>
                </a:lnTo>
                <a:lnTo>
                  <a:pt x="27606" y="310226"/>
                </a:lnTo>
                <a:lnTo>
                  <a:pt x="4476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2602065" y="4111591"/>
            <a:ext cx="6780118" cy="16315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4483" indent="-302575">
              <a:spcBef>
                <a:spcPts val="88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382" spc="-9" dirty="0">
                <a:latin typeface="Calibri"/>
                <a:cs typeface="Calibri"/>
              </a:rPr>
              <a:t>Note superscript </a:t>
            </a:r>
            <a:r>
              <a:rPr sz="2382" dirty="0">
                <a:latin typeface="Calibri"/>
                <a:cs typeface="Calibri"/>
              </a:rPr>
              <a:t>in </a:t>
            </a:r>
            <a:r>
              <a:rPr sz="2382" spc="-4" dirty="0">
                <a:latin typeface="Calibri"/>
                <a:cs typeface="Calibri"/>
              </a:rPr>
              <a:t>indexing, which </a:t>
            </a:r>
            <a:r>
              <a:rPr sz="2382" spc="-9" dirty="0">
                <a:latin typeface="Calibri"/>
                <a:cs typeface="Calibri"/>
              </a:rPr>
              <a:t>indicates </a:t>
            </a:r>
            <a:r>
              <a:rPr sz="2382" spc="-18" dirty="0">
                <a:latin typeface="Calibri"/>
                <a:cs typeface="Calibri"/>
              </a:rPr>
              <a:t>layer </a:t>
            </a:r>
            <a:r>
              <a:rPr sz="2382" dirty="0">
                <a:latin typeface="Calibri"/>
                <a:cs typeface="Calibri"/>
              </a:rPr>
              <a:t>of  </a:t>
            </a:r>
            <a:r>
              <a:rPr sz="2382" spc="-9" dirty="0">
                <a:latin typeface="Calibri"/>
                <a:cs typeface="Calibri"/>
              </a:rPr>
              <a:t>network from </a:t>
            </a:r>
            <a:r>
              <a:rPr sz="2382" spc="-4" dirty="0">
                <a:latin typeface="Calibri"/>
                <a:cs typeface="Calibri"/>
              </a:rPr>
              <a:t>which </a:t>
            </a:r>
            <a:r>
              <a:rPr sz="2382" spc="-9" dirty="0">
                <a:latin typeface="Calibri"/>
                <a:cs typeface="Calibri"/>
              </a:rPr>
              <a:t>inputs </a:t>
            </a:r>
            <a:r>
              <a:rPr sz="2382" spc="-18" dirty="0">
                <a:latin typeface="Calibri"/>
                <a:cs typeface="Calibri"/>
              </a:rPr>
              <a:t>are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obtained</a:t>
            </a:r>
            <a:endParaRPr sz="2382" dirty="0">
              <a:latin typeface="Calibri"/>
              <a:cs typeface="Calibri"/>
            </a:endParaRPr>
          </a:p>
          <a:p>
            <a:pPr marL="313781" indent="-302575">
              <a:spcBef>
                <a:spcPts val="569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382" spc="-4" dirty="0">
                <a:latin typeface="Calibri"/>
                <a:cs typeface="Calibri"/>
              </a:rPr>
              <a:t>Assuming </a:t>
            </a:r>
            <a:r>
              <a:rPr sz="2382" spc="-9" dirty="0">
                <a:latin typeface="Calibri"/>
                <a:cs typeface="Calibri"/>
              </a:rPr>
              <a:t>vector </a:t>
            </a:r>
            <a:r>
              <a:rPr sz="2382" spc="-4" dirty="0">
                <a:latin typeface="Calibri"/>
                <a:cs typeface="Calibri"/>
              </a:rPr>
              <a:t>function </a:t>
            </a:r>
            <a:r>
              <a:rPr sz="2382" spc="-13" dirty="0">
                <a:latin typeface="Calibri"/>
                <a:cs typeface="Calibri"/>
              </a:rPr>
              <a:t>at </a:t>
            </a:r>
            <a:r>
              <a:rPr sz="2382" spc="-4" dirty="0">
                <a:latin typeface="Calibri"/>
                <a:cs typeface="Calibri"/>
              </a:rPr>
              <a:t>output, </a:t>
            </a:r>
            <a:r>
              <a:rPr sz="2382" spc="9" dirty="0">
                <a:latin typeface="Calibri"/>
                <a:cs typeface="Calibri"/>
              </a:rPr>
              <a:t>e.g.</a:t>
            </a:r>
            <a:r>
              <a:rPr sz="2382" spc="-49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softmax</a:t>
            </a:r>
            <a:endParaRPr sz="2382" dirty="0">
              <a:latin typeface="Calibri"/>
              <a:cs typeface="Calibri"/>
            </a:endParaRPr>
          </a:p>
          <a:p>
            <a:pPr marL="313781" indent="-302575">
              <a:spcBef>
                <a:spcPts val="574"/>
              </a:spcBef>
              <a:buFont typeface="Arial"/>
              <a:buChar char="•"/>
              <a:tabLst>
                <a:tab pos="313221" algn="l"/>
                <a:tab pos="313781" algn="l"/>
                <a:tab pos="4132390" algn="l"/>
              </a:tabLst>
            </a:pPr>
            <a:r>
              <a:rPr sz="2382" spc="-4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382" i="1" spc="-18" dirty="0">
                <a:solidFill>
                  <a:srgbClr val="FF0000"/>
                </a:solidFill>
                <a:latin typeface="Calibri"/>
                <a:cs typeface="Calibri"/>
              </a:rPr>
              <a:t>state</a:t>
            </a:r>
            <a:r>
              <a:rPr sz="2382" i="1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82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382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82" spc="-9" dirty="0">
                <a:solidFill>
                  <a:srgbClr val="FF0000"/>
                </a:solidFill>
                <a:latin typeface="Calibri"/>
                <a:cs typeface="Calibri"/>
              </a:rPr>
              <a:t>activation,	</a:t>
            </a:r>
            <a:r>
              <a:rPr sz="2382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382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82" spc="-4" dirty="0">
                <a:solidFill>
                  <a:srgbClr val="FF0000"/>
                </a:solidFill>
                <a:latin typeface="Calibri"/>
                <a:cs typeface="Calibri"/>
              </a:rPr>
              <a:t>typically</a:t>
            </a:r>
            <a:endParaRPr sz="2382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676" y="5448748"/>
            <a:ext cx="571500" cy="214032"/>
          </a:xfrm>
          <a:custGeom>
            <a:avLst/>
            <a:gdLst/>
            <a:ahLst/>
            <a:cxnLst/>
            <a:rect l="l" t="t" r="r" b="b"/>
            <a:pathLst>
              <a:path w="647700" h="242570">
                <a:moveTo>
                  <a:pt x="108680" y="96012"/>
                </a:moveTo>
                <a:lnTo>
                  <a:pt x="0" y="96012"/>
                </a:lnTo>
                <a:lnTo>
                  <a:pt x="0" y="88391"/>
                </a:lnTo>
                <a:lnTo>
                  <a:pt x="5620" y="87534"/>
                </a:lnTo>
                <a:lnTo>
                  <a:pt x="10191" y="85820"/>
                </a:lnTo>
                <a:lnTo>
                  <a:pt x="17050" y="80867"/>
                </a:lnTo>
                <a:lnTo>
                  <a:pt x="19812" y="77914"/>
                </a:lnTo>
                <a:lnTo>
                  <a:pt x="21717" y="74390"/>
                </a:lnTo>
                <a:lnTo>
                  <a:pt x="23717" y="70961"/>
                </a:lnTo>
                <a:lnTo>
                  <a:pt x="25241" y="66579"/>
                </a:lnTo>
                <a:lnTo>
                  <a:pt x="27527" y="56007"/>
                </a:lnTo>
                <a:lnTo>
                  <a:pt x="28670" y="48291"/>
                </a:lnTo>
                <a:lnTo>
                  <a:pt x="29908" y="38100"/>
                </a:lnTo>
                <a:lnTo>
                  <a:pt x="53816" y="38100"/>
                </a:lnTo>
                <a:lnTo>
                  <a:pt x="53816" y="79248"/>
                </a:lnTo>
                <a:lnTo>
                  <a:pt x="108680" y="79248"/>
                </a:lnTo>
                <a:lnTo>
                  <a:pt x="108680" y="96012"/>
                </a:lnTo>
                <a:close/>
              </a:path>
              <a:path w="647700" h="242570">
                <a:moveTo>
                  <a:pt x="75819" y="242316"/>
                </a:moveTo>
                <a:lnTo>
                  <a:pt x="68103" y="242316"/>
                </a:lnTo>
                <a:lnTo>
                  <a:pt x="57870" y="241527"/>
                </a:lnTo>
                <a:lnTo>
                  <a:pt x="27551" y="213121"/>
                </a:lnTo>
                <a:lnTo>
                  <a:pt x="24860" y="189261"/>
                </a:lnTo>
                <a:lnTo>
                  <a:pt x="24860" y="96012"/>
                </a:lnTo>
                <a:lnTo>
                  <a:pt x="53816" y="96012"/>
                </a:lnTo>
                <a:lnTo>
                  <a:pt x="53904" y="178912"/>
                </a:lnTo>
                <a:lnTo>
                  <a:pt x="54161" y="185880"/>
                </a:lnTo>
                <a:lnTo>
                  <a:pt x="60293" y="212407"/>
                </a:lnTo>
                <a:lnTo>
                  <a:pt x="62770" y="216122"/>
                </a:lnTo>
                <a:lnTo>
                  <a:pt x="65627" y="218694"/>
                </a:lnTo>
                <a:lnTo>
                  <a:pt x="68770" y="220217"/>
                </a:lnTo>
                <a:lnTo>
                  <a:pt x="72008" y="221837"/>
                </a:lnTo>
                <a:lnTo>
                  <a:pt x="76105" y="222599"/>
                </a:lnTo>
                <a:lnTo>
                  <a:pt x="110686" y="222599"/>
                </a:lnTo>
                <a:lnTo>
                  <a:pt x="107323" y="225720"/>
                </a:lnTo>
                <a:lnTo>
                  <a:pt x="101536" y="230373"/>
                </a:lnTo>
                <a:lnTo>
                  <a:pt x="95893" y="234188"/>
                </a:lnTo>
                <a:lnTo>
                  <a:pt x="90392" y="237172"/>
                </a:lnTo>
                <a:lnTo>
                  <a:pt x="83248" y="240601"/>
                </a:lnTo>
                <a:lnTo>
                  <a:pt x="75819" y="242316"/>
                </a:lnTo>
                <a:close/>
              </a:path>
              <a:path w="647700" h="242570">
                <a:moveTo>
                  <a:pt x="110686" y="222599"/>
                </a:moveTo>
                <a:lnTo>
                  <a:pt x="85630" y="222599"/>
                </a:lnTo>
                <a:lnTo>
                  <a:pt x="89916" y="221741"/>
                </a:lnTo>
                <a:lnTo>
                  <a:pt x="93916" y="219837"/>
                </a:lnTo>
                <a:lnTo>
                  <a:pt x="97917" y="218122"/>
                </a:lnTo>
                <a:lnTo>
                  <a:pt x="101822" y="215455"/>
                </a:lnTo>
                <a:lnTo>
                  <a:pt x="105632" y="211835"/>
                </a:lnTo>
                <a:lnTo>
                  <a:pt x="113252" y="220217"/>
                </a:lnTo>
                <a:lnTo>
                  <a:pt x="110686" y="222599"/>
                </a:lnTo>
                <a:close/>
              </a:path>
              <a:path w="647700" h="242570">
                <a:moveTo>
                  <a:pt x="85630" y="222599"/>
                </a:moveTo>
                <a:lnTo>
                  <a:pt x="76105" y="222599"/>
                </a:lnTo>
                <a:lnTo>
                  <a:pt x="81057" y="222503"/>
                </a:lnTo>
                <a:lnTo>
                  <a:pt x="85630" y="222599"/>
                </a:lnTo>
                <a:close/>
              </a:path>
              <a:path w="647700" h="242570">
                <a:moveTo>
                  <a:pt x="154400" y="118871"/>
                </a:moveTo>
                <a:lnTo>
                  <a:pt x="133064" y="118871"/>
                </a:lnTo>
                <a:lnTo>
                  <a:pt x="133064" y="97155"/>
                </a:lnTo>
                <a:lnTo>
                  <a:pt x="173831" y="80104"/>
                </a:lnTo>
                <a:lnTo>
                  <a:pt x="202501" y="76200"/>
                </a:lnTo>
                <a:lnTo>
                  <a:pt x="210362" y="76592"/>
                </a:lnTo>
                <a:lnTo>
                  <a:pt x="240996" y="91439"/>
                </a:lnTo>
                <a:lnTo>
                  <a:pt x="187071" y="91439"/>
                </a:lnTo>
                <a:lnTo>
                  <a:pt x="178498" y="91535"/>
                </a:lnTo>
                <a:lnTo>
                  <a:pt x="171545" y="93821"/>
                </a:lnTo>
                <a:lnTo>
                  <a:pt x="166211" y="98393"/>
                </a:lnTo>
                <a:lnTo>
                  <a:pt x="160972" y="102965"/>
                </a:lnTo>
                <a:lnTo>
                  <a:pt x="157067" y="109822"/>
                </a:lnTo>
                <a:lnTo>
                  <a:pt x="154400" y="118871"/>
                </a:lnTo>
                <a:close/>
              </a:path>
              <a:path w="647700" h="242570">
                <a:moveTo>
                  <a:pt x="166116" y="242316"/>
                </a:moveTo>
                <a:lnTo>
                  <a:pt x="157733" y="242316"/>
                </a:lnTo>
                <a:lnTo>
                  <a:pt x="150304" y="240696"/>
                </a:lnTo>
                <a:lnTo>
                  <a:pt x="137445" y="234219"/>
                </a:lnTo>
                <a:lnTo>
                  <a:pt x="132493" y="229552"/>
                </a:lnTo>
                <a:lnTo>
                  <a:pt x="128345" y="222313"/>
                </a:lnTo>
                <a:lnTo>
                  <a:pt x="125634" y="217646"/>
                </a:lnTo>
                <a:lnTo>
                  <a:pt x="123920" y="210692"/>
                </a:lnTo>
                <a:lnTo>
                  <a:pt x="123920" y="202787"/>
                </a:lnTo>
                <a:lnTo>
                  <a:pt x="147923" y="164973"/>
                </a:lnTo>
                <a:lnTo>
                  <a:pt x="197429" y="151189"/>
                </a:lnTo>
                <a:lnTo>
                  <a:pt x="219932" y="149351"/>
                </a:lnTo>
                <a:lnTo>
                  <a:pt x="219932" y="138493"/>
                </a:lnTo>
                <a:lnTo>
                  <a:pt x="210883" y="99441"/>
                </a:lnTo>
                <a:lnTo>
                  <a:pt x="187071" y="91439"/>
                </a:lnTo>
                <a:lnTo>
                  <a:pt x="240996" y="91439"/>
                </a:lnTo>
                <a:lnTo>
                  <a:pt x="248874" y="130296"/>
                </a:lnTo>
                <a:lnTo>
                  <a:pt x="248888" y="163067"/>
                </a:lnTo>
                <a:lnTo>
                  <a:pt x="219932" y="163067"/>
                </a:lnTo>
                <a:lnTo>
                  <a:pt x="204198" y="163855"/>
                </a:lnTo>
                <a:lnTo>
                  <a:pt x="162319" y="177304"/>
                </a:lnTo>
                <a:lnTo>
                  <a:pt x="152876" y="205454"/>
                </a:lnTo>
                <a:lnTo>
                  <a:pt x="154209" y="210597"/>
                </a:lnTo>
                <a:lnTo>
                  <a:pt x="156686" y="214312"/>
                </a:lnTo>
                <a:lnTo>
                  <a:pt x="159258" y="218122"/>
                </a:lnTo>
                <a:lnTo>
                  <a:pt x="162496" y="220694"/>
                </a:lnTo>
                <a:lnTo>
                  <a:pt x="166306" y="222027"/>
                </a:lnTo>
                <a:lnTo>
                  <a:pt x="170116" y="223456"/>
                </a:lnTo>
                <a:lnTo>
                  <a:pt x="174688" y="224122"/>
                </a:lnTo>
                <a:lnTo>
                  <a:pt x="211091" y="224122"/>
                </a:lnTo>
                <a:lnTo>
                  <a:pt x="206216" y="228159"/>
                </a:lnTo>
                <a:lnTo>
                  <a:pt x="173167" y="241940"/>
                </a:lnTo>
                <a:lnTo>
                  <a:pt x="166116" y="242316"/>
                </a:lnTo>
                <a:close/>
              </a:path>
              <a:path w="647700" h="242570">
                <a:moveTo>
                  <a:pt x="211091" y="224122"/>
                </a:moveTo>
                <a:lnTo>
                  <a:pt x="187547" y="224122"/>
                </a:lnTo>
                <a:lnTo>
                  <a:pt x="194405" y="222313"/>
                </a:lnTo>
                <a:lnTo>
                  <a:pt x="200501" y="218598"/>
                </a:lnTo>
                <a:lnTo>
                  <a:pt x="206597" y="214979"/>
                </a:lnTo>
                <a:lnTo>
                  <a:pt x="211359" y="210216"/>
                </a:lnTo>
                <a:lnTo>
                  <a:pt x="214789" y="204406"/>
                </a:lnTo>
                <a:lnTo>
                  <a:pt x="218218" y="198691"/>
                </a:lnTo>
                <a:lnTo>
                  <a:pt x="219932" y="192881"/>
                </a:lnTo>
                <a:lnTo>
                  <a:pt x="219932" y="163067"/>
                </a:lnTo>
                <a:lnTo>
                  <a:pt x="248888" y="163067"/>
                </a:lnTo>
                <a:lnTo>
                  <a:pt x="249007" y="204406"/>
                </a:lnTo>
                <a:lnTo>
                  <a:pt x="249169" y="210216"/>
                </a:lnTo>
                <a:lnTo>
                  <a:pt x="249459" y="213645"/>
                </a:lnTo>
                <a:lnTo>
                  <a:pt x="249853" y="215646"/>
                </a:lnTo>
                <a:lnTo>
                  <a:pt x="220217" y="215646"/>
                </a:lnTo>
                <a:lnTo>
                  <a:pt x="213110" y="222451"/>
                </a:lnTo>
                <a:lnTo>
                  <a:pt x="211091" y="224122"/>
                </a:lnTo>
                <a:close/>
              </a:path>
              <a:path w="647700" h="242570">
                <a:moveTo>
                  <a:pt x="268128" y="239267"/>
                </a:moveTo>
                <a:lnTo>
                  <a:pt x="221932" y="239267"/>
                </a:lnTo>
                <a:lnTo>
                  <a:pt x="222694" y="216312"/>
                </a:lnTo>
                <a:lnTo>
                  <a:pt x="220217" y="215646"/>
                </a:lnTo>
                <a:lnTo>
                  <a:pt x="249853" y="215646"/>
                </a:lnTo>
                <a:lnTo>
                  <a:pt x="250602" y="219455"/>
                </a:lnTo>
                <a:lnTo>
                  <a:pt x="251460" y="221741"/>
                </a:lnTo>
                <a:lnTo>
                  <a:pt x="253746" y="225171"/>
                </a:lnTo>
                <a:lnTo>
                  <a:pt x="255365" y="226694"/>
                </a:lnTo>
                <a:lnTo>
                  <a:pt x="257461" y="227837"/>
                </a:lnTo>
                <a:lnTo>
                  <a:pt x="259651" y="229171"/>
                </a:lnTo>
                <a:lnTo>
                  <a:pt x="263175" y="230409"/>
                </a:lnTo>
                <a:lnTo>
                  <a:pt x="268128" y="231648"/>
                </a:lnTo>
                <a:lnTo>
                  <a:pt x="268128" y="239267"/>
                </a:lnTo>
                <a:close/>
              </a:path>
              <a:path w="647700" h="242570">
                <a:moveTo>
                  <a:pt x="187547" y="224122"/>
                </a:moveTo>
                <a:lnTo>
                  <a:pt x="174688" y="224122"/>
                </a:lnTo>
                <a:lnTo>
                  <a:pt x="180022" y="224028"/>
                </a:lnTo>
                <a:lnTo>
                  <a:pt x="187547" y="224122"/>
                </a:lnTo>
                <a:close/>
              </a:path>
              <a:path w="647700" h="242570">
                <a:moveTo>
                  <a:pt x="358253" y="105060"/>
                </a:moveTo>
                <a:lnTo>
                  <a:pt x="342519" y="105060"/>
                </a:lnTo>
                <a:lnTo>
                  <a:pt x="348430" y="99360"/>
                </a:lnTo>
                <a:lnTo>
                  <a:pt x="383191" y="77247"/>
                </a:lnTo>
                <a:lnTo>
                  <a:pt x="394525" y="76200"/>
                </a:lnTo>
                <a:lnTo>
                  <a:pt x="400621" y="76295"/>
                </a:lnTo>
                <a:lnTo>
                  <a:pt x="432443" y="96012"/>
                </a:lnTo>
                <a:lnTo>
                  <a:pt x="380523" y="96012"/>
                </a:lnTo>
                <a:lnTo>
                  <a:pt x="376237" y="96106"/>
                </a:lnTo>
                <a:lnTo>
                  <a:pt x="372141" y="96964"/>
                </a:lnTo>
                <a:lnTo>
                  <a:pt x="368141" y="98678"/>
                </a:lnTo>
                <a:lnTo>
                  <a:pt x="364236" y="100488"/>
                </a:lnTo>
                <a:lnTo>
                  <a:pt x="359950" y="103536"/>
                </a:lnTo>
                <a:lnTo>
                  <a:pt x="358253" y="105060"/>
                </a:lnTo>
                <a:close/>
              </a:path>
              <a:path w="647700" h="242570">
                <a:moveTo>
                  <a:pt x="360521" y="239267"/>
                </a:moveTo>
                <a:lnTo>
                  <a:pt x="294798" y="239267"/>
                </a:lnTo>
                <a:lnTo>
                  <a:pt x="294798" y="231648"/>
                </a:lnTo>
                <a:lnTo>
                  <a:pt x="299180" y="230409"/>
                </a:lnTo>
                <a:lnTo>
                  <a:pt x="302228" y="229266"/>
                </a:lnTo>
                <a:lnTo>
                  <a:pt x="304038" y="228219"/>
                </a:lnTo>
                <a:lnTo>
                  <a:pt x="305942" y="227266"/>
                </a:lnTo>
                <a:lnTo>
                  <a:pt x="307467" y="225837"/>
                </a:lnTo>
                <a:lnTo>
                  <a:pt x="308800" y="223932"/>
                </a:lnTo>
                <a:lnTo>
                  <a:pt x="310133" y="222218"/>
                </a:lnTo>
                <a:lnTo>
                  <a:pt x="311086" y="219455"/>
                </a:lnTo>
                <a:lnTo>
                  <a:pt x="312610" y="212026"/>
                </a:lnTo>
                <a:lnTo>
                  <a:pt x="312832" y="207454"/>
                </a:lnTo>
                <a:lnTo>
                  <a:pt x="312829" y="112966"/>
                </a:lnTo>
                <a:lnTo>
                  <a:pt x="292417" y="86867"/>
                </a:lnTo>
                <a:lnTo>
                  <a:pt x="292417" y="79248"/>
                </a:lnTo>
                <a:lnTo>
                  <a:pt x="331755" y="77723"/>
                </a:lnTo>
                <a:lnTo>
                  <a:pt x="341947" y="77723"/>
                </a:lnTo>
                <a:lnTo>
                  <a:pt x="340137" y="104488"/>
                </a:lnTo>
                <a:lnTo>
                  <a:pt x="342519" y="105060"/>
                </a:lnTo>
                <a:lnTo>
                  <a:pt x="358253" y="105060"/>
                </a:lnTo>
                <a:lnTo>
                  <a:pt x="355282" y="107727"/>
                </a:lnTo>
                <a:lnTo>
                  <a:pt x="350615" y="112014"/>
                </a:lnTo>
                <a:lnTo>
                  <a:pt x="347186" y="116205"/>
                </a:lnTo>
                <a:lnTo>
                  <a:pt x="345091" y="120300"/>
                </a:lnTo>
                <a:lnTo>
                  <a:pt x="342995" y="124491"/>
                </a:lnTo>
                <a:lnTo>
                  <a:pt x="341852" y="129254"/>
                </a:lnTo>
                <a:lnTo>
                  <a:pt x="341852" y="207454"/>
                </a:lnTo>
                <a:lnTo>
                  <a:pt x="348329" y="226599"/>
                </a:lnTo>
                <a:lnTo>
                  <a:pt x="350805" y="228600"/>
                </a:lnTo>
                <a:lnTo>
                  <a:pt x="354901" y="230314"/>
                </a:lnTo>
                <a:lnTo>
                  <a:pt x="360521" y="231648"/>
                </a:lnTo>
                <a:lnTo>
                  <a:pt x="360521" y="239267"/>
                </a:lnTo>
                <a:close/>
              </a:path>
              <a:path w="647700" h="242570">
                <a:moveTo>
                  <a:pt x="458248" y="239267"/>
                </a:moveTo>
                <a:lnTo>
                  <a:pt x="392144" y="239267"/>
                </a:lnTo>
                <a:lnTo>
                  <a:pt x="392144" y="231648"/>
                </a:lnTo>
                <a:lnTo>
                  <a:pt x="396525" y="230409"/>
                </a:lnTo>
                <a:lnTo>
                  <a:pt x="399573" y="229266"/>
                </a:lnTo>
                <a:lnTo>
                  <a:pt x="401478" y="228219"/>
                </a:lnTo>
                <a:lnTo>
                  <a:pt x="403384" y="227266"/>
                </a:lnTo>
                <a:lnTo>
                  <a:pt x="405003" y="225837"/>
                </a:lnTo>
                <a:lnTo>
                  <a:pt x="406336" y="223932"/>
                </a:lnTo>
                <a:lnTo>
                  <a:pt x="407670" y="222218"/>
                </a:lnTo>
                <a:lnTo>
                  <a:pt x="408622" y="219455"/>
                </a:lnTo>
                <a:lnTo>
                  <a:pt x="410127" y="212026"/>
                </a:lnTo>
                <a:lnTo>
                  <a:pt x="410370" y="207454"/>
                </a:lnTo>
                <a:lnTo>
                  <a:pt x="410432" y="146303"/>
                </a:lnTo>
                <a:lnTo>
                  <a:pt x="410241" y="139255"/>
                </a:lnTo>
                <a:lnTo>
                  <a:pt x="409765" y="132778"/>
                </a:lnTo>
                <a:lnTo>
                  <a:pt x="409384" y="126396"/>
                </a:lnTo>
                <a:lnTo>
                  <a:pt x="408622" y="121157"/>
                </a:lnTo>
                <a:lnTo>
                  <a:pt x="407479" y="116966"/>
                </a:lnTo>
                <a:lnTo>
                  <a:pt x="406432" y="112966"/>
                </a:lnTo>
                <a:lnTo>
                  <a:pt x="380523" y="96012"/>
                </a:lnTo>
                <a:lnTo>
                  <a:pt x="432443" y="96012"/>
                </a:lnTo>
                <a:lnTo>
                  <a:pt x="439416" y="206215"/>
                </a:lnTo>
                <a:lnTo>
                  <a:pt x="439674" y="211359"/>
                </a:lnTo>
                <a:lnTo>
                  <a:pt x="447294" y="227647"/>
                </a:lnTo>
                <a:lnTo>
                  <a:pt x="449389" y="228980"/>
                </a:lnTo>
                <a:lnTo>
                  <a:pt x="453104" y="230314"/>
                </a:lnTo>
                <a:lnTo>
                  <a:pt x="458248" y="231648"/>
                </a:lnTo>
                <a:lnTo>
                  <a:pt x="458248" y="239267"/>
                </a:lnTo>
                <a:close/>
              </a:path>
              <a:path w="647700" h="242570">
                <a:moveTo>
                  <a:pt x="549401" y="239267"/>
                </a:moveTo>
                <a:lnTo>
                  <a:pt x="482917" y="239267"/>
                </a:lnTo>
                <a:lnTo>
                  <a:pt x="482917" y="231648"/>
                </a:lnTo>
                <a:lnTo>
                  <a:pt x="487870" y="230409"/>
                </a:lnTo>
                <a:lnTo>
                  <a:pt x="491395" y="229171"/>
                </a:lnTo>
                <a:lnTo>
                  <a:pt x="493490" y="227837"/>
                </a:lnTo>
                <a:lnTo>
                  <a:pt x="495586" y="226694"/>
                </a:lnTo>
                <a:lnTo>
                  <a:pt x="497300" y="225075"/>
                </a:lnTo>
                <a:lnTo>
                  <a:pt x="501776" y="38576"/>
                </a:lnTo>
                <a:lnTo>
                  <a:pt x="501396" y="30003"/>
                </a:lnTo>
                <a:lnTo>
                  <a:pt x="501015" y="26384"/>
                </a:lnTo>
                <a:lnTo>
                  <a:pt x="500253" y="23336"/>
                </a:lnTo>
                <a:lnTo>
                  <a:pt x="499586" y="20383"/>
                </a:lnTo>
                <a:lnTo>
                  <a:pt x="480250" y="9144"/>
                </a:lnTo>
                <a:lnTo>
                  <a:pt x="480250" y="1523"/>
                </a:lnTo>
                <a:lnTo>
                  <a:pt x="520732" y="0"/>
                </a:lnTo>
                <a:lnTo>
                  <a:pt x="530828" y="0"/>
                </a:lnTo>
                <a:lnTo>
                  <a:pt x="530828" y="104965"/>
                </a:lnTo>
                <a:lnTo>
                  <a:pt x="531495" y="105060"/>
                </a:lnTo>
                <a:lnTo>
                  <a:pt x="547270" y="105060"/>
                </a:lnTo>
                <a:lnTo>
                  <a:pt x="545116" y="106870"/>
                </a:lnTo>
                <a:lnTo>
                  <a:pt x="540449" y="110871"/>
                </a:lnTo>
                <a:lnTo>
                  <a:pt x="536924" y="115062"/>
                </a:lnTo>
                <a:lnTo>
                  <a:pt x="534448" y="119253"/>
                </a:lnTo>
                <a:lnTo>
                  <a:pt x="532066" y="123634"/>
                </a:lnTo>
                <a:lnTo>
                  <a:pt x="530828" y="128111"/>
                </a:lnTo>
                <a:lnTo>
                  <a:pt x="530908" y="207740"/>
                </a:lnTo>
                <a:lnTo>
                  <a:pt x="531018" y="210883"/>
                </a:lnTo>
                <a:lnTo>
                  <a:pt x="531780" y="217455"/>
                </a:lnTo>
                <a:lnTo>
                  <a:pt x="532543" y="220217"/>
                </a:lnTo>
                <a:lnTo>
                  <a:pt x="533686" y="222313"/>
                </a:lnTo>
                <a:lnTo>
                  <a:pt x="534828" y="224599"/>
                </a:lnTo>
                <a:lnTo>
                  <a:pt x="536448" y="226409"/>
                </a:lnTo>
                <a:lnTo>
                  <a:pt x="538733" y="227742"/>
                </a:lnTo>
                <a:lnTo>
                  <a:pt x="541020" y="229266"/>
                </a:lnTo>
                <a:lnTo>
                  <a:pt x="544639" y="230505"/>
                </a:lnTo>
                <a:lnTo>
                  <a:pt x="549401" y="231648"/>
                </a:lnTo>
                <a:lnTo>
                  <a:pt x="549401" y="239267"/>
                </a:lnTo>
                <a:close/>
              </a:path>
              <a:path w="647700" h="242570">
                <a:moveTo>
                  <a:pt x="547270" y="105060"/>
                </a:moveTo>
                <a:lnTo>
                  <a:pt x="531495" y="105060"/>
                </a:lnTo>
                <a:lnTo>
                  <a:pt x="537713" y="99097"/>
                </a:lnTo>
                <a:lnTo>
                  <a:pt x="572357" y="77247"/>
                </a:lnTo>
                <a:lnTo>
                  <a:pt x="583406" y="76200"/>
                </a:lnTo>
                <a:lnTo>
                  <a:pt x="589597" y="76295"/>
                </a:lnTo>
                <a:lnTo>
                  <a:pt x="621455" y="96012"/>
                </a:lnTo>
                <a:lnTo>
                  <a:pt x="569595" y="96012"/>
                </a:lnTo>
                <a:lnTo>
                  <a:pt x="565213" y="96106"/>
                </a:lnTo>
                <a:lnTo>
                  <a:pt x="561213" y="96964"/>
                </a:lnTo>
                <a:lnTo>
                  <a:pt x="557593" y="98488"/>
                </a:lnTo>
                <a:lnTo>
                  <a:pt x="553974" y="100107"/>
                </a:lnTo>
                <a:lnTo>
                  <a:pt x="549878" y="102869"/>
                </a:lnTo>
                <a:lnTo>
                  <a:pt x="547270" y="105060"/>
                </a:lnTo>
                <a:close/>
              </a:path>
              <a:path w="647700" h="242570">
                <a:moveTo>
                  <a:pt x="647223" y="239267"/>
                </a:moveTo>
                <a:lnTo>
                  <a:pt x="581120" y="239267"/>
                </a:lnTo>
                <a:lnTo>
                  <a:pt x="581120" y="231648"/>
                </a:lnTo>
                <a:lnTo>
                  <a:pt x="585502" y="230409"/>
                </a:lnTo>
                <a:lnTo>
                  <a:pt x="588645" y="229266"/>
                </a:lnTo>
                <a:lnTo>
                  <a:pt x="590550" y="228219"/>
                </a:lnTo>
                <a:lnTo>
                  <a:pt x="592455" y="227266"/>
                </a:lnTo>
                <a:lnTo>
                  <a:pt x="593979" y="225837"/>
                </a:lnTo>
                <a:lnTo>
                  <a:pt x="595312" y="223932"/>
                </a:lnTo>
                <a:lnTo>
                  <a:pt x="596646" y="222218"/>
                </a:lnTo>
                <a:lnTo>
                  <a:pt x="597599" y="219455"/>
                </a:lnTo>
                <a:lnTo>
                  <a:pt x="599122" y="211931"/>
                </a:lnTo>
                <a:lnTo>
                  <a:pt x="599332" y="207740"/>
                </a:lnTo>
                <a:lnTo>
                  <a:pt x="599408" y="154114"/>
                </a:lnTo>
                <a:lnTo>
                  <a:pt x="599265" y="143628"/>
                </a:lnTo>
                <a:lnTo>
                  <a:pt x="592645" y="106013"/>
                </a:lnTo>
                <a:lnTo>
                  <a:pt x="569595" y="96012"/>
                </a:lnTo>
                <a:lnTo>
                  <a:pt x="621455" y="96012"/>
                </a:lnTo>
                <a:lnTo>
                  <a:pt x="628364" y="207740"/>
                </a:lnTo>
                <a:lnTo>
                  <a:pt x="628840" y="214407"/>
                </a:lnTo>
                <a:lnTo>
                  <a:pt x="647223" y="231648"/>
                </a:lnTo>
                <a:lnTo>
                  <a:pt x="647223" y="23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8685904" y="5446059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101250" y="318515"/>
                </a:moveTo>
                <a:lnTo>
                  <a:pt x="57959" y="298203"/>
                </a:lnTo>
                <a:lnTo>
                  <a:pt x="26098" y="262889"/>
                </a:lnTo>
                <a:lnTo>
                  <a:pt x="6548" y="215693"/>
                </a:lnTo>
                <a:lnTo>
                  <a:pt x="0" y="159353"/>
                </a:lnTo>
                <a:lnTo>
                  <a:pt x="1641" y="130224"/>
                </a:lnTo>
                <a:lnTo>
                  <a:pt x="14747" y="78503"/>
                </a:lnTo>
                <a:lnTo>
                  <a:pt x="40734" y="36352"/>
                </a:lnTo>
                <a:lnTo>
                  <a:pt x="78244" y="8414"/>
                </a:lnTo>
                <a:lnTo>
                  <a:pt x="101250" y="0"/>
                </a:lnTo>
                <a:lnTo>
                  <a:pt x="105727" y="12953"/>
                </a:lnTo>
                <a:lnTo>
                  <a:pt x="87436" y="20989"/>
                </a:lnTo>
                <a:lnTo>
                  <a:pt x="71699" y="32087"/>
                </a:lnTo>
                <a:lnTo>
                  <a:pt x="47815" y="63436"/>
                </a:lnTo>
                <a:lnTo>
                  <a:pt x="33670" y="105870"/>
                </a:lnTo>
                <a:lnTo>
                  <a:pt x="28956" y="157733"/>
                </a:lnTo>
                <a:lnTo>
                  <a:pt x="30134" y="185862"/>
                </a:lnTo>
                <a:lnTo>
                  <a:pt x="39564" y="234297"/>
                </a:lnTo>
                <a:lnTo>
                  <a:pt x="58477" y="272103"/>
                </a:lnTo>
                <a:lnTo>
                  <a:pt x="87195" y="297639"/>
                </a:lnTo>
                <a:lnTo>
                  <a:pt x="105251" y="305657"/>
                </a:lnTo>
                <a:lnTo>
                  <a:pt x="101250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790204" y="5446059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4476" y="318515"/>
                </a:moveTo>
                <a:lnTo>
                  <a:pt x="476" y="305657"/>
                </a:lnTo>
                <a:lnTo>
                  <a:pt x="18587" y="297639"/>
                </a:lnTo>
                <a:lnTo>
                  <a:pt x="34206" y="286452"/>
                </a:lnTo>
                <a:lnTo>
                  <a:pt x="58007" y="254603"/>
                </a:lnTo>
                <a:lnTo>
                  <a:pt x="72151" y="211383"/>
                </a:lnTo>
                <a:lnTo>
                  <a:pt x="76866" y="157733"/>
                </a:lnTo>
                <a:lnTo>
                  <a:pt x="75702" y="130623"/>
                </a:lnTo>
                <a:lnTo>
                  <a:pt x="66338" y="83474"/>
                </a:lnTo>
                <a:lnTo>
                  <a:pt x="47456" y="46239"/>
                </a:lnTo>
                <a:lnTo>
                  <a:pt x="18414" y="20989"/>
                </a:lnTo>
                <a:lnTo>
                  <a:pt x="0" y="12953"/>
                </a:lnTo>
                <a:lnTo>
                  <a:pt x="4476" y="0"/>
                </a:lnTo>
                <a:lnTo>
                  <a:pt x="47696" y="20526"/>
                </a:lnTo>
                <a:lnTo>
                  <a:pt x="79629" y="55911"/>
                </a:lnTo>
                <a:lnTo>
                  <a:pt x="99298" y="103274"/>
                </a:lnTo>
                <a:lnTo>
                  <a:pt x="105822" y="159353"/>
                </a:lnTo>
                <a:lnTo>
                  <a:pt x="104196" y="188657"/>
                </a:lnTo>
                <a:lnTo>
                  <a:pt x="91155" y="240443"/>
                </a:lnTo>
                <a:lnTo>
                  <a:pt x="65220" y="282431"/>
                </a:lnTo>
                <a:lnTo>
                  <a:pt x="27606" y="310226"/>
                </a:lnTo>
                <a:lnTo>
                  <a:pt x="4476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2931908" y="30887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2930564" y="3087445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2935942" y="250249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2934595" y="2501154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80" h="307975">
                <a:moveTo>
                  <a:pt x="307848" y="307848"/>
                </a:moveTo>
                <a:lnTo>
                  <a:pt x="1524" y="307848"/>
                </a:lnTo>
                <a:lnTo>
                  <a:pt x="0" y="306324"/>
                </a:lnTo>
                <a:lnTo>
                  <a:pt x="0" y="0"/>
                </a:lnTo>
                <a:lnTo>
                  <a:pt x="309372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7848" y="307848"/>
                </a:lnTo>
                <a:close/>
              </a:path>
              <a:path w="309880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80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80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2935942" y="189738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2934595" y="1896036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80" h="307975">
                <a:moveTo>
                  <a:pt x="307848" y="307848"/>
                </a:moveTo>
                <a:lnTo>
                  <a:pt x="1524" y="307848"/>
                </a:lnTo>
                <a:lnTo>
                  <a:pt x="0" y="306324"/>
                </a:lnTo>
                <a:lnTo>
                  <a:pt x="0" y="0"/>
                </a:lnTo>
                <a:lnTo>
                  <a:pt x="309372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7848" y="307848"/>
                </a:lnTo>
                <a:close/>
              </a:path>
              <a:path w="309880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80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80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3036795" y="2771439"/>
            <a:ext cx="67235" cy="317687"/>
          </a:xfrm>
          <a:custGeom>
            <a:avLst/>
            <a:gdLst/>
            <a:ahLst/>
            <a:cxnLst/>
            <a:rect l="l" t="t" r="r" b="b"/>
            <a:pathLst>
              <a:path w="76200" h="360045">
                <a:moveTo>
                  <a:pt x="31806" y="75312"/>
                </a:moveTo>
                <a:lnTo>
                  <a:pt x="0" y="74675"/>
                </a:lnTo>
                <a:lnTo>
                  <a:pt x="38100" y="0"/>
                </a:lnTo>
                <a:lnTo>
                  <a:pt x="69341" y="62483"/>
                </a:lnTo>
                <a:lnTo>
                  <a:pt x="32004" y="62483"/>
                </a:lnTo>
                <a:lnTo>
                  <a:pt x="31806" y="75312"/>
                </a:lnTo>
                <a:close/>
              </a:path>
              <a:path w="76200" h="360045">
                <a:moveTo>
                  <a:pt x="43994" y="75555"/>
                </a:moveTo>
                <a:lnTo>
                  <a:pt x="31806" y="75312"/>
                </a:lnTo>
                <a:lnTo>
                  <a:pt x="32004" y="62483"/>
                </a:lnTo>
                <a:lnTo>
                  <a:pt x="44196" y="62483"/>
                </a:lnTo>
                <a:lnTo>
                  <a:pt x="43994" y="75555"/>
                </a:lnTo>
                <a:close/>
              </a:path>
              <a:path w="76200" h="360045">
                <a:moveTo>
                  <a:pt x="76200" y="76199"/>
                </a:moveTo>
                <a:lnTo>
                  <a:pt x="43994" y="75555"/>
                </a:lnTo>
                <a:lnTo>
                  <a:pt x="44196" y="62483"/>
                </a:lnTo>
                <a:lnTo>
                  <a:pt x="69341" y="62483"/>
                </a:lnTo>
                <a:lnTo>
                  <a:pt x="76200" y="76199"/>
                </a:lnTo>
                <a:close/>
              </a:path>
              <a:path w="76200" h="360045">
                <a:moveTo>
                  <a:pt x="39624" y="359663"/>
                </a:moveTo>
                <a:lnTo>
                  <a:pt x="27432" y="359663"/>
                </a:lnTo>
                <a:lnTo>
                  <a:pt x="31806" y="75312"/>
                </a:lnTo>
                <a:lnTo>
                  <a:pt x="43994" y="75555"/>
                </a:lnTo>
                <a:lnTo>
                  <a:pt x="39624" y="359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3036795" y="2166321"/>
            <a:ext cx="67235" cy="336176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32004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69342" y="62484"/>
                </a:lnTo>
                <a:lnTo>
                  <a:pt x="32004" y="62484"/>
                </a:lnTo>
                <a:lnTo>
                  <a:pt x="32004" y="76200"/>
                </a:lnTo>
                <a:close/>
              </a:path>
              <a:path w="76200" h="381000">
                <a:moveTo>
                  <a:pt x="45720" y="381000"/>
                </a:moveTo>
                <a:lnTo>
                  <a:pt x="32004" y="381000"/>
                </a:lnTo>
                <a:lnTo>
                  <a:pt x="32004" y="62484"/>
                </a:lnTo>
                <a:lnTo>
                  <a:pt x="45720" y="62484"/>
                </a:lnTo>
                <a:lnTo>
                  <a:pt x="45720" y="381000"/>
                </a:lnTo>
                <a:close/>
              </a:path>
              <a:path w="76200" h="381000">
                <a:moveTo>
                  <a:pt x="76200" y="76200"/>
                </a:moveTo>
                <a:lnTo>
                  <a:pt x="45720" y="76200"/>
                </a:lnTo>
                <a:lnTo>
                  <a:pt x="45720" y="62484"/>
                </a:lnTo>
                <a:lnTo>
                  <a:pt x="69342" y="6248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3036795" y="1695673"/>
            <a:ext cx="67235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2726168" y="2616797"/>
            <a:ext cx="680757" cy="349624"/>
          </a:xfrm>
          <a:custGeom>
            <a:avLst/>
            <a:gdLst/>
            <a:ahLst/>
            <a:cxnLst/>
            <a:rect l="l" t="t" r="r" b="b"/>
            <a:pathLst>
              <a:path w="771525" h="396239">
                <a:moveTo>
                  <a:pt x="157774" y="32920"/>
                </a:moveTo>
                <a:lnTo>
                  <a:pt x="152400" y="0"/>
                </a:lnTo>
                <a:lnTo>
                  <a:pt x="233172" y="24384"/>
                </a:lnTo>
                <a:lnTo>
                  <a:pt x="224859" y="30480"/>
                </a:lnTo>
                <a:lnTo>
                  <a:pt x="169163" y="30480"/>
                </a:lnTo>
                <a:lnTo>
                  <a:pt x="157774" y="32920"/>
                </a:lnTo>
                <a:close/>
              </a:path>
              <a:path w="771525" h="396239">
                <a:moveTo>
                  <a:pt x="492252" y="387096"/>
                </a:moveTo>
                <a:lnTo>
                  <a:pt x="420624" y="387096"/>
                </a:lnTo>
                <a:lnTo>
                  <a:pt x="490728" y="377952"/>
                </a:lnTo>
                <a:lnTo>
                  <a:pt x="524256" y="371856"/>
                </a:lnTo>
                <a:lnTo>
                  <a:pt x="588264" y="352044"/>
                </a:lnTo>
                <a:lnTo>
                  <a:pt x="644652" y="329184"/>
                </a:lnTo>
                <a:lnTo>
                  <a:pt x="670560" y="313944"/>
                </a:lnTo>
                <a:lnTo>
                  <a:pt x="682752" y="307847"/>
                </a:lnTo>
                <a:lnTo>
                  <a:pt x="704088" y="292608"/>
                </a:lnTo>
                <a:lnTo>
                  <a:pt x="722376" y="277368"/>
                </a:lnTo>
                <a:lnTo>
                  <a:pt x="729996" y="268223"/>
                </a:lnTo>
                <a:lnTo>
                  <a:pt x="737616" y="260604"/>
                </a:lnTo>
                <a:lnTo>
                  <a:pt x="743712" y="251459"/>
                </a:lnTo>
                <a:lnTo>
                  <a:pt x="749808" y="243840"/>
                </a:lnTo>
                <a:lnTo>
                  <a:pt x="754380" y="234696"/>
                </a:lnTo>
                <a:lnTo>
                  <a:pt x="757428" y="227076"/>
                </a:lnTo>
                <a:lnTo>
                  <a:pt x="760476" y="217932"/>
                </a:lnTo>
                <a:lnTo>
                  <a:pt x="762000" y="210312"/>
                </a:lnTo>
                <a:lnTo>
                  <a:pt x="762000" y="193547"/>
                </a:lnTo>
                <a:lnTo>
                  <a:pt x="760476" y="184404"/>
                </a:lnTo>
                <a:lnTo>
                  <a:pt x="758952" y="176783"/>
                </a:lnTo>
                <a:lnTo>
                  <a:pt x="757428" y="167640"/>
                </a:lnTo>
                <a:lnTo>
                  <a:pt x="733044" y="118872"/>
                </a:lnTo>
                <a:lnTo>
                  <a:pt x="707136" y="88392"/>
                </a:lnTo>
                <a:lnTo>
                  <a:pt x="676656" y="62484"/>
                </a:lnTo>
                <a:lnTo>
                  <a:pt x="640080" y="41148"/>
                </a:lnTo>
                <a:lnTo>
                  <a:pt x="580644" y="19812"/>
                </a:lnTo>
                <a:lnTo>
                  <a:pt x="537972" y="15240"/>
                </a:lnTo>
                <a:lnTo>
                  <a:pt x="537972" y="6096"/>
                </a:lnTo>
                <a:lnTo>
                  <a:pt x="582168" y="10668"/>
                </a:lnTo>
                <a:lnTo>
                  <a:pt x="623316" y="22860"/>
                </a:lnTo>
                <a:lnTo>
                  <a:pt x="662940" y="42672"/>
                </a:lnTo>
                <a:lnTo>
                  <a:pt x="697992" y="67056"/>
                </a:lnTo>
                <a:lnTo>
                  <a:pt x="728472" y="96012"/>
                </a:lnTo>
                <a:lnTo>
                  <a:pt x="751332" y="129540"/>
                </a:lnTo>
                <a:lnTo>
                  <a:pt x="758952" y="146304"/>
                </a:lnTo>
                <a:lnTo>
                  <a:pt x="763524" y="155448"/>
                </a:lnTo>
                <a:lnTo>
                  <a:pt x="766572" y="164592"/>
                </a:lnTo>
                <a:lnTo>
                  <a:pt x="771144" y="192023"/>
                </a:lnTo>
                <a:lnTo>
                  <a:pt x="771144" y="210312"/>
                </a:lnTo>
                <a:lnTo>
                  <a:pt x="757428" y="248412"/>
                </a:lnTo>
                <a:lnTo>
                  <a:pt x="728472" y="283464"/>
                </a:lnTo>
                <a:lnTo>
                  <a:pt x="719328" y="291083"/>
                </a:lnTo>
                <a:lnTo>
                  <a:pt x="710184" y="300228"/>
                </a:lnTo>
                <a:lnTo>
                  <a:pt x="699516" y="307847"/>
                </a:lnTo>
                <a:lnTo>
                  <a:pt x="675132" y="323088"/>
                </a:lnTo>
                <a:lnTo>
                  <a:pt x="662940" y="329184"/>
                </a:lnTo>
                <a:lnTo>
                  <a:pt x="649224" y="336803"/>
                </a:lnTo>
                <a:lnTo>
                  <a:pt x="621792" y="350520"/>
                </a:lnTo>
                <a:lnTo>
                  <a:pt x="591312" y="361188"/>
                </a:lnTo>
                <a:lnTo>
                  <a:pt x="559308" y="371856"/>
                </a:lnTo>
                <a:lnTo>
                  <a:pt x="527304" y="381000"/>
                </a:lnTo>
                <a:lnTo>
                  <a:pt x="492252" y="387096"/>
                </a:lnTo>
                <a:close/>
              </a:path>
              <a:path w="771525" h="396239">
                <a:moveTo>
                  <a:pt x="159320" y="42386"/>
                </a:moveTo>
                <a:lnTo>
                  <a:pt x="157774" y="32920"/>
                </a:lnTo>
                <a:lnTo>
                  <a:pt x="169163" y="30480"/>
                </a:lnTo>
                <a:lnTo>
                  <a:pt x="172211" y="39624"/>
                </a:lnTo>
                <a:lnTo>
                  <a:pt x="159320" y="42386"/>
                </a:lnTo>
                <a:close/>
              </a:path>
              <a:path w="771525" h="396239">
                <a:moveTo>
                  <a:pt x="164591" y="74676"/>
                </a:moveTo>
                <a:lnTo>
                  <a:pt x="159320" y="42386"/>
                </a:lnTo>
                <a:lnTo>
                  <a:pt x="172211" y="39624"/>
                </a:lnTo>
                <a:lnTo>
                  <a:pt x="169163" y="30480"/>
                </a:lnTo>
                <a:lnTo>
                  <a:pt x="224859" y="30480"/>
                </a:lnTo>
                <a:lnTo>
                  <a:pt x="164591" y="74676"/>
                </a:lnTo>
                <a:close/>
              </a:path>
              <a:path w="771525" h="396239">
                <a:moveTo>
                  <a:pt x="422148" y="396240"/>
                </a:moveTo>
                <a:lnTo>
                  <a:pt x="350520" y="396240"/>
                </a:lnTo>
                <a:lnTo>
                  <a:pt x="313944" y="393192"/>
                </a:lnTo>
                <a:lnTo>
                  <a:pt x="245364" y="381000"/>
                </a:lnTo>
                <a:lnTo>
                  <a:pt x="179832" y="362712"/>
                </a:lnTo>
                <a:lnTo>
                  <a:pt x="121920" y="338327"/>
                </a:lnTo>
                <a:lnTo>
                  <a:pt x="108204" y="332232"/>
                </a:lnTo>
                <a:lnTo>
                  <a:pt x="71628" y="310896"/>
                </a:lnTo>
                <a:lnTo>
                  <a:pt x="25908" y="271271"/>
                </a:lnTo>
                <a:lnTo>
                  <a:pt x="4572" y="236220"/>
                </a:lnTo>
                <a:lnTo>
                  <a:pt x="3048" y="227076"/>
                </a:lnTo>
                <a:lnTo>
                  <a:pt x="0" y="217932"/>
                </a:lnTo>
                <a:lnTo>
                  <a:pt x="0" y="199644"/>
                </a:lnTo>
                <a:lnTo>
                  <a:pt x="4572" y="172212"/>
                </a:lnTo>
                <a:lnTo>
                  <a:pt x="7620" y="163068"/>
                </a:lnTo>
                <a:lnTo>
                  <a:pt x="12191" y="155448"/>
                </a:lnTo>
                <a:lnTo>
                  <a:pt x="19811" y="138684"/>
                </a:lnTo>
                <a:lnTo>
                  <a:pt x="42672" y="106680"/>
                </a:lnTo>
                <a:lnTo>
                  <a:pt x="73152" y="77724"/>
                </a:lnTo>
                <a:lnTo>
                  <a:pt x="108204" y="53340"/>
                </a:lnTo>
                <a:lnTo>
                  <a:pt x="147828" y="35052"/>
                </a:lnTo>
                <a:lnTo>
                  <a:pt x="157774" y="32920"/>
                </a:lnTo>
                <a:lnTo>
                  <a:pt x="159320" y="42386"/>
                </a:lnTo>
                <a:lnTo>
                  <a:pt x="150876" y="44196"/>
                </a:lnTo>
                <a:lnTo>
                  <a:pt x="132587" y="51816"/>
                </a:lnTo>
                <a:lnTo>
                  <a:pt x="96011" y="73152"/>
                </a:lnTo>
                <a:lnTo>
                  <a:pt x="64008" y="97536"/>
                </a:lnTo>
                <a:lnTo>
                  <a:pt x="38100" y="126492"/>
                </a:lnTo>
                <a:lnTo>
                  <a:pt x="28956" y="143256"/>
                </a:lnTo>
                <a:lnTo>
                  <a:pt x="19811" y="158496"/>
                </a:lnTo>
                <a:lnTo>
                  <a:pt x="16763" y="166116"/>
                </a:lnTo>
                <a:lnTo>
                  <a:pt x="13715" y="175259"/>
                </a:lnTo>
                <a:lnTo>
                  <a:pt x="12191" y="182880"/>
                </a:lnTo>
                <a:lnTo>
                  <a:pt x="10667" y="192023"/>
                </a:lnTo>
                <a:lnTo>
                  <a:pt x="9144" y="199644"/>
                </a:lnTo>
                <a:lnTo>
                  <a:pt x="9144" y="207264"/>
                </a:lnTo>
                <a:lnTo>
                  <a:pt x="10667" y="216408"/>
                </a:lnTo>
                <a:lnTo>
                  <a:pt x="10667" y="224028"/>
                </a:lnTo>
                <a:lnTo>
                  <a:pt x="13715" y="231647"/>
                </a:lnTo>
                <a:lnTo>
                  <a:pt x="16763" y="240792"/>
                </a:lnTo>
                <a:lnTo>
                  <a:pt x="21335" y="248412"/>
                </a:lnTo>
                <a:lnTo>
                  <a:pt x="48767" y="280416"/>
                </a:lnTo>
                <a:lnTo>
                  <a:pt x="88391" y="309371"/>
                </a:lnTo>
                <a:lnTo>
                  <a:pt x="100584" y="316992"/>
                </a:lnTo>
                <a:lnTo>
                  <a:pt x="112776" y="323088"/>
                </a:lnTo>
                <a:lnTo>
                  <a:pt x="124967" y="330708"/>
                </a:lnTo>
                <a:lnTo>
                  <a:pt x="153924" y="342900"/>
                </a:lnTo>
                <a:lnTo>
                  <a:pt x="213359" y="362712"/>
                </a:lnTo>
                <a:lnTo>
                  <a:pt x="315467" y="384048"/>
                </a:lnTo>
                <a:lnTo>
                  <a:pt x="350520" y="387096"/>
                </a:lnTo>
                <a:lnTo>
                  <a:pt x="492252" y="387096"/>
                </a:lnTo>
                <a:lnTo>
                  <a:pt x="457200" y="393192"/>
                </a:lnTo>
                <a:lnTo>
                  <a:pt x="422148" y="396240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5085622" y="3420932"/>
            <a:ext cx="109761" cy="134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219253" y="3412863"/>
            <a:ext cx="217841" cy="186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5525677" y="3519095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5716625" y="3414209"/>
            <a:ext cx="110938" cy="185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 txBox="1"/>
          <p:nvPr/>
        </p:nvSpPr>
        <p:spPr>
          <a:xfrm>
            <a:off x="5786293" y="3437995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41358" y="3251499"/>
            <a:ext cx="2944906" cy="595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5514470" y="3294049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55948" y="3294051"/>
            <a:ext cx="545166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447699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2	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  <a:tabLst>
                <a:tab pos="364770" algn="l"/>
              </a:tabLst>
            </a:pPr>
            <a:r>
              <a:rPr sz="1147" spc="97" dirty="0">
                <a:latin typeface="Bookman Old Style"/>
                <a:cs typeface="Bookman Old Style"/>
              </a:rPr>
              <a:t>jk	</a:t>
            </a: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1981" y="3294051"/>
            <a:ext cx="183776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86290">
              <a:lnSpc>
                <a:spcPts val="1332"/>
              </a:lnSpc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32"/>
              </a:lnSpc>
            </a:pPr>
            <a:r>
              <a:rPr sz="1147" spc="-9" dirty="0">
                <a:latin typeface="Bookman Old Style"/>
                <a:cs typeface="Bookman Old Style"/>
              </a:rPr>
              <a:t>k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33191" y="3653155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65666" y="2549563"/>
            <a:ext cx="100517" cy="1425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 txBox="1"/>
          <p:nvPr/>
        </p:nvSpPr>
        <p:spPr>
          <a:xfrm>
            <a:off x="4857112" y="259483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85765" y="2478293"/>
            <a:ext cx="184224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 txBox="1"/>
          <p:nvPr/>
        </p:nvSpPr>
        <p:spPr>
          <a:xfrm>
            <a:off x="4922981" y="2429438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00170" y="2429438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06295" y="2548217"/>
            <a:ext cx="216498" cy="1869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5411377" y="2654449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5603669" y="2549563"/>
            <a:ext cx="110938" cy="185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5669287" y="2573311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23025" y="2386853"/>
            <a:ext cx="3832412" cy="5957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 txBox="1"/>
          <p:nvPr/>
        </p:nvSpPr>
        <p:spPr>
          <a:xfrm>
            <a:off x="6337588" y="2429439"/>
            <a:ext cx="212912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 dirty="0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 dirty="0">
              <a:latin typeface="Bookman Old Style"/>
              <a:cs typeface="Bookman Old Sty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00658" y="257331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14886" y="278847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39526" y="259483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82292" y="2429439"/>
            <a:ext cx="629771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532868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11	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59580" y="278847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306690" y="259483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 dirty="0">
              <a:latin typeface="Bookman Old Style"/>
              <a:cs typeface="Bookman Old Styl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382029" y="2429438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42139" y="3126442"/>
            <a:ext cx="130688" cy="134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3454578" y="2581835"/>
            <a:ext cx="100517" cy="1425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 txBox="1"/>
          <p:nvPr/>
        </p:nvSpPr>
        <p:spPr>
          <a:xfrm>
            <a:off x="3550045" y="2489963"/>
            <a:ext cx="23196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7" dirty="0">
                <a:latin typeface="Bookman Old Style"/>
                <a:cs typeface="Bookman Old Style"/>
              </a:rPr>
              <a:t>(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r>
              <a:rPr sz="1147" spc="137" dirty="0">
                <a:latin typeface="Bookman Old Style"/>
                <a:cs typeface="Bookman Old Style"/>
              </a:rPr>
              <a:t>)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458528" y="1935033"/>
            <a:ext cx="109761" cy="134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7978588" y="1691640"/>
            <a:ext cx="1741394" cy="674034"/>
          </a:xfrm>
          <a:custGeom>
            <a:avLst/>
            <a:gdLst/>
            <a:ahLst/>
            <a:cxnLst/>
            <a:rect l="l" t="t" r="r" b="b"/>
            <a:pathLst>
              <a:path w="1973579" h="763905">
                <a:moveTo>
                  <a:pt x="73773" y="733312"/>
                </a:moveTo>
                <a:lnTo>
                  <a:pt x="70136" y="723815"/>
                </a:lnTo>
                <a:lnTo>
                  <a:pt x="1970532" y="0"/>
                </a:lnTo>
                <a:lnTo>
                  <a:pt x="1973580" y="9144"/>
                </a:lnTo>
                <a:lnTo>
                  <a:pt x="73773" y="733312"/>
                </a:lnTo>
                <a:close/>
              </a:path>
              <a:path w="1973579" h="763905">
                <a:moveTo>
                  <a:pt x="85344" y="763524"/>
                </a:moveTo>
                <a:lnTo>
                  <a:pt x="0" y="755904"/>
                </a:lnTo>
                <a:lnTo>
                  <a:pt x="57912" y="691896"/>
                </a:lnTo>
                <a:lnTo>
                  <a:pt x="70136" y="723815"/>
                </a:lnTo>
                <a:lnTo>
                  <a:pt x="57912" y="728472"/>
                </a:lnTo>
                <a:lnTo>
                  <a:pt x="62483" y="737616"/>
                </a:lnTo>
                <a:lnTo>
                  <a:pt x="75421" y="737616"/>
                </a:lnTo>
                <a:lnTo>
                  <a:pt x="85344" y="763524"/>
                </a:lnTo>
                <a:close/>
              </a:path>
              <a:path w="1973579" h="763905">
                <a:moveTo>
                  <a:pt x="62483" y="737616"/>
                </a:moveTo>
                <a:lnTo>
                  <a:pt x="57912" y="728472"/>
                </a:lnTo>
                <a:lnTo>
                  <a:pt x="70136" y="723815"/>
                </a:lnTo>
                <a:lnTo>
                  <a:pt x="73773" y="733312"/>
                </a:lnTo>
                <a:lnTo>
                  <a:pt x="62483" y="737616"/>
                </a:lnTo>
                <a:close/>
              </a:path>
              <a:path w="1973579" h="763905">
                <a:moveTo>
                  <a:pt x="75421" y="737616"/>
                </a:moveTo>
                <a:lnTo>
                  <a:pt x="62483" y="737616"/>
                </a:lnTo>
                <a:lnTo>
                  <a:pt x="73773" y="733312"/>
                </a:lnTo>
                <a:lnTo>
                  <a:pt x="75421" y="737616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 txBox="1"/>
          <p:nvPr/>
        </p:nvSpPr>
        <p:spPr>
          <a:xfrm>
            <a:off x="8219292" y="1407907"/>
            <a:ext cx="1911163" cy="27378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9135" rIns="0" bIns="0" rtlCol="0">
            <a:spAutoFit/>
          </a:bodyPr>
          <a:lstStyle/>
          <a:p>
            <a:pPr marL="80126">
              <a:spcBef>
                <a:spcPts val="229"/>
              </a:spcBef>
            </a:pPr>
            <a:r>
              <a:rPr sz="1588" spc="-4" dirty="0">
                <a:latin typeface="Comic Sans MS"/>
                <a:cs typeface="Comic Sans MS"/>
              </a:rPr>
              <a:t>Recurrent</a:t>
            </a:r>
            <a:r>
              <a:rPr sz="1588" spc="-18" dirty="0">
                <a:latin typeface="Comic Sans MS"/>
                <a:cs typeface="Comic Sans MS"/>
              </a:rPr>
              <a:t> </a:t>
            </a:r>
            <a:r>
              <a:rPr sz="1588" spc="-4" dirty="0">
                <a:latin typeface="Comic Sans MS"/>
                <a:cs typeface="Comic Sans MS"/>
              </a:rPr>
              <a:t>weights</a:t>
            </a:r>
            <a:endParaRPr sz="1588">
              <a:latin typeface="Comic Sans MS"/>
              <a:cs typeface="Comic Sans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35810" y="1304365"/>
            <a:ext cx="1692088" cy="27378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9135" rIns="0" bIns="0" rtlCol="0">
            <a:spAutoFit/>
          </a:bodyPr>
          <a:lstStyle/>
          <a:p>
            <a:pPr marL="80687">
              <a:spcBef>
                <a:spcPts val="229"/>
              </a:spcBef>
            </a:pPr>
            <a:r>
              <a:rPr sz="1588" spc="-4" dirty="0">
                <a:latin typeface="Comic Sans MS"/>
                <a:cs typeface="Comic Sans MS"/>
              </a:rPr>
              <a:t>Current</a:t>
            </a:r>
            <a:r>
              <a:rPr sz="1588" spc="-9" dirty="0">
                <a:latin typeface="Comic Sans MS"/>
                <a:cs typeface="Comic Sans MS"/>
              </a:rPr>
              <a:t> </a:t>
            </a:r>
            <a:r>
              <a:rPr sz="1588" spc="-4" dirty="0">
                <a:latin typeface="Comic Sans MS"/>
                <a:cs typeface="Comic Sans MS"/>
              </a:rPr>
              <a:t>weights</a:t>
            </a:r>
            <a:endParaRPr sz="1588">
              <a:latin typeface="Comic Sans MS"/>
              <a:cs typeface="Comic Sans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080286" y="1627094"/>
            <a:ext cx="2217644" cy="742390"/>
          </a:xfrm>
          <a:custGeom>
            <a:avLst/>
            <a:gdLst/>
            <a:ahLst/>
            <a:cxnLst/>
            <a:rect l="l" t="t" r="r" b="b"/>
            <a:pathLst>
              <a:path w="2513329" h="841375">
                <a:moveTo>
                  <a:pt x="2439752" y="809758"/>
                </a:moveTo>
                <a:lnTo>
                  <a:pt x="0" y="9144"/>
                </a:lnTo>
                <a:lnTo>
                  <a:pt x="3048" y="0"/>
                </a:lnTo>
                <a:lnTo>
                  <a:pt x="2442800" y="800614"/>
                </a:lnTo>
                <a:lnTo>
                  <a:pt x="2439752" y="809758"/>
                </a:lnTo>
                <a:close/>
              </a:path>
              <a:path w="2513329" h="841375">
                <a:moveTo>
                  <a:pt x="2498217" y="813816"/>
                </a:moveTo>
                <a:lnTo>
                  <a:pt x="2452116" y="813816"/>
                </a:lnTo>
                <a:lnTo>
                  <a:pt x="2455164" y="804672"/>
                </a:lnTo>
                <a:lnTo>
                  <a:pt x="2442800" y="800614"/>
                </a:lnTo>
                <a:lnTo>
                  <a:pt x="2453640" y="768096"/>
                </a:lnTo>
                <a:lnTo>
                  <a:pt x="2498217" y="813816"/>
                </a:lnTo>
                <a:close/>
              </a:path>
              <a:path w="2513329" h="841375">
                <a:moveTo>
                  <a:pt x="2452116" y="813816"/>
                </a:moveTo>
                <a:lnTo>
                  <a:pt x="2439752" y="809758"/>
                </a:lnTo>
                <a:lnTo>
                  <a:pt x="2442800" y="800614"/>
                </a:lnTo>
                <a:lnTo>
                  <a:pt x="2455164" y="804672"/>
                </a:lnTo>
                <a:lnTo>
                  <a:pt x="2452116" y="813816"/>
                </a:lnTo>
                <a:close/>
              </a:path>
              <a:path w="2513329" h="841375">
                <a:moveTo>
                  <a:pt x="2429256" y="841248"/>
                </a:moveTo>
                <a:lnTo>
                  <a:pt x="2439752" y="809758"/>
                </a:lnTo>
                <a:lnTo>
                  <a:pt x="2452116" y="813816"/>
                </a:lnTo>
                <a:lnTo>
                  <a:pt x="2498217" y="813816"/>
                </a:lnTo>
                <a:lnTo>
                  <a:pt x="2513075" y="829056"/>
                </a:lnTo>
                <a:lnTo>
                  <a:pt x="2429256" y="841248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 txBox="1"/>
          <p:nvPr/>
        </p:nvSpPr>
        <p:spPr>
          <a:xfrm>
            <a:off x="2602065" y="5810378"/>
            <a:ext cx="1288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722"/>
              </a:lnSpc>
            </a:pPr>
            <a:r>
              <a:rPr sz="2382" dirty="0">
                <a:latin typeface="Arial"/>
                <a:cs typeface="Arial"/>
              </a:rPr>
              <a:t>•</a:t>
            </a:r>
            <a:endParaRPr sz="2382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04624" y="5857356"/>
            <a:ext cx="4187638" cy="311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352"/>
              </a:lnSpc>
            </a:pPr>
            <a:r>
              <a:rPr sz="2382" spc="-18" dirty="0">
                <a:latin typeface="Calibri"/>
                <a:cs typeface="Calibri"/>
              </a:rPr>
              <a:t>Every </a:t>
            </a:r>
            <a:r>
              <a:rPr sz="2382" spc="-13" dirty="0">
                <a:latin typeface="Calibri"/>
                <a:cs typeface="Calibri"/>
              </a:rPr>
              <a:t>neuron </a:t>
            </a:r>
            <a:r>
              <a:rPr sz="2382" spc="-4" dirty="0">
                <a:latin typeface="Calibri"/>
                <a:cs typeface="Calibri"/>
              </a:rPr>
              <a:t>also has </a:t>
            </a:r>
            <a:r>
              <a:rPr sz="2382" dirty="0">
                <a:latin typeface="Calibri"/>
                <a:cs typeface="Calibri"/>
              </a:rPr>
              <a:t>a </a:t>
            </a:r>
            <a:r>
              <a:rPr sz="2382" i="1" dirty="0">
                <a:latin typeface="Calibri"/>
                <a:cs typeface="Calibri"/>
              </a:rPr>
              <a:t>bias</a:t>
            </a:r>
            <a:r>
              <a:rPr sz="2382" i="1" spc="-31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input</a:t>
            </a:r>
            <a:endParaRPr sz="2382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xfrm>
            <a:off x="10406874" y="6921482"/>
            <a:ext cx="193675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/>
              <a:t>1</a:t>
            </a:r>
            <a:fld id="{81D60167-4931-47E6-BA6A-407CBD079E47}" type="slidenum">
              <a:rPr smtClean="0"/>
              <a:pPr marL="12700">
                <a:lnSpc>
                  <a:spcPts val="1240"/>
                </a:lnSpc>
              </a:pPr>
              <a:t>12</a:t>
            </a:fld>
            <a:endParaRPr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26A3E7-5181-48A2-A947-2246C5960706}"/>
              </a:ext>
            </a:extLst>
          </p:cNvPr>
          <p:cNvSpPr txBox="1"/>
          <p:nvPr/>
        </p:nvSpPr>
        <p:spPr>
          <a:xfrm>
            <a:off x="5058622" y="1837812"/>
            <a:ext cx="236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 = Initialize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990C542-0183-4B5E-B72B-8DA88D3085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5804" y="920128"/>
            <a:ext cx="2552700" cy="714375"/>
          </a:xfrm>
          <a:prstGeom prst="rect">
            <a:avLst/>
          </a:prstGeom>
        </p:spPr>
      </p:pic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377AD809-7C52-0BFC-43E8-3471FFA0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99AB-1E9D-4AFD-8085-D604D094FE21}" type="datetime1">
              <a:rPr lang="en-US" smtClean="0"/>
              <a:t>3/12/2025</a:t>
            </a:fld>
            <a:endParaRPr lang="en-US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86C146DA-A8E7-DD93-06CB-77A26441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2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7686" y="567892"/>
            <a:ext cx="7625127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883" spc="-13" dirty="0"/>
              <a:t>Training RNN: Forward Pass</a:t>
            </a:r>
            <a:endParaRPr sz="3883" dirty="0"/>
          </a:p>
        </p:txBody>
      </p:sp>
      <p:sp>
        <p:nvSpPr>
          <p:cNvPr id="3" name="object 3"/>
          <p:cNvSpPr/>
          <p:nvPr/>
        </p:nvSpPr>
        <p:spPr>
          <a:xfrm>
            <a:off x="4608252" y="4206241"/>
            <a:ext cx="109761" cy="13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4741881" y="4198171"/>
            <a:ext cx="217842" cy="18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048306" y="4261372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048306" y="4304403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239254" y="4199518"/>
            <a:ext cx="110938" cy="185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5308882" y="4223302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3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1696" y="1546412"/>
            <a:ext cx="811194" cy="2269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463987" y="4036807"/>
            <a:ext cx="2944906" cy="597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5978556" y="4079431"/>
            <a:ext cx="545166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447699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3	2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  <a:tabLst>
                <a:tab pos="364770" algn="l"/>
              </a:tabLst>
            </a:pPr>
            <a:r>
              <a:rPr sz="1147" spc="97" dirty="0">
                <a:latin typeface="Bookman Old Style"/>
                <a:cs typeface="Bookman Old Style"/>
              </a:rPr>
              <a:t>jk	</a:t>
            </a: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4570" y="4079431"/>
            <a:ext cx="183776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86290">
              <a:lnSpc>
                <a:spcPts val="1332"/>
              </a:lnSpc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3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32"/>
              </a:lnSpc>
            </a:pPr>
            <a:r>
              <a:rPr sz="1147" spc="-9" dirty="0">
                <a:latin typeface="Bookman Old Style"/>
                <a:cs typeface="Bookman Old Style"/>
              </a:rPr>
              <a:t>k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5853" y="4438480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89640" y="3459929"/>
            <a:ext cx="100517" cy="142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4381073" y="350523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09738" y="3388658"/>
            <a:ext cx="182880" cy="137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4446943" y="3339840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4144" y="3339840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30270" y="3458583"/>
            <a:ext cx="216498" cy="1869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4935351" y="3564814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5126299" y="3459929"/>
            <a:ext cx="110938" cy="185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5195921" y="3483714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51033" y="3297219"/>
            <a:ext cx="3978985" cy="5970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5865595" y="3339842"/>
            <a:ext cx="544046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446578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2	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  <a:tabLst>
                <a:tab pos="364770" algn="l"/>
              </a:tabLst>
            </a:pPr>
            <a:r>
              <a:rPr sz="1147" spc="124" dirty="0">
                <a:latin typeface="Bookman Old Style"/>
                <a:cs typeface="Bookman Old Style"/>
              </a:rPr>
              <a:t>ji	</a:t>
            </a: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2893" y="3698873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14104" y="350523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56916" y="3339842"/>
            <a:ext cx="629771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532868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22	2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35513" y="3698873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81313" y="350523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56609" y="3339840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966024" y="4835562"/>
            <a:ext cx="166407" cy="275665"/>
          </a:xfrm>
          <a:custGeom>
            <a:avLst/>
            <a:gdLst/>
            <a:ahLst/>
            <a:cxnLst/>
            <a:rect l="l" t="t" r="r" b="b"/>
            <a:pathLst>
              <a:path w="188595" h="312420">
                <a:moveTo>
                  <a:pt x="149066" y="96011"/>
                </a:moveTo>
                <a:lnTo>
                  <a:pt x="49720" y="96011"/>
                </a:lnTo>
                <a:lnTo>
                  <a:pt x="52292" y="85343"/>
                </a:lnTo>
                <a:lnTo>
                  <a:pt x="59721" y="84963"/>
                </a:lnTo>
                <a:lnTo>
                  <a:pt x="65151" y="84391"/>
                </a:lnTo>
                <a:lnTo>
                  <a:pt x="71723" y="82867"/>
                </a:lnTo>
                <a:lnTo>
                  <a:pt x="74295" y="81724"/>
                </a:lnTo>
                <a:lnTo>
                  <a:pt x="76104" y="80105"/>
                </a:lnTo>
                <a:lnTo>
                  <a:pt x="78009" y="78581"/>
                </a:lnTo>
                <a:lnTo>
                  <a:pt x="79533" y="76580"/>
                </a:lnTo>
                <a:lnTo>
                  <a:pt x="80867" y="74009"/>
                </a:lnTo>
                <a:lnTo>
                  <a:pt x="82200" y="71532"/>
                </a:lnTo>
                <a:lnTo>
                  <a:pt x="83820" y="66960"/>
                </a:lnTo>
                <a:lnTo>
                  <a:pt x="85725" y="60197"/>
                </a:lnTo>
                <a:lnTo>
                  <a:pt x="90783" y="46136"/>
                </a:lnTo>
                <a:lnTo>
                  <a:pt x="113157" y="15144"/>
                </a:lnTo>
                <a:lnTo>
                  <a:pt x="160210" y="0"/>
                </a:lnTo>
                <a:lnTo>
                  <a:pt x="168195" y="215"/>
                </a:lnTo>
                <a:lnTo>
                  <a:pt x="175581" y="726"/>
                </a:lnTo>
                <a:lnTo>
                  <a:pt x="182378" y="1540"/>
                </a:lnTo>
                <a:lnTo>
                  <a:pt x="188595" y="2666"/>
                </a:lnTo>
                <a:lnTo>
                  <a:pt x="185984" y="13715"/>
                </a:lnTo>
                <a:lnTo>
                  <a:pt x="150018" y="13715"/>
                </a:lnTo>
                <a:lnTo>
                  <a:pt x="143732" y="13811"/>
                </a:lnTo>
                <a:lnTo>
                  <a:pt x="118097" y="46179"/>
                </a:lnTo>
                <a:lnTo>
                  <a:pt x="109728" y="79247"/>
                </a:lnTo>
                <a:lnTo>
                  <a:pt x="152685" y="79247"/>
                </a:lnTo>
                <a:lnTo>
                  <a:pt x="149066" y="96011"/>
                </a:lnTo>
                <a:close/>
              </a:path>
              <a:path w="188595" h="312420">
                <a:moveTo>
                  <a:pt x="182022" y="30479"/>
                </a:moveTo>
                <a:lnTo>
                  <a:pt x="167259" y="30479"/>
                </a:lnTo>
                <a:lnTo>
                  <a:pt x="165735" y="24669"/>
                </a:lnTo>
                <a:lnTo>
                  <a:pt x="163734" y="20383"/>
                </a:lnTo>
                <a:lnTo>
                  <a:pt x="161258" y="17716"/>
                </a:lnTo>
                <a:lnTo>
                  <a:pt x="158781" y="15144"/>
                </a:lnTo>
                <a:lnTo>
                  <a:pt x="154971" y="13811"/>
                </a:lnTo>
                <a:lnTo>
                  <a:pt x="150018" y="13715"/>
                </a:lnTo>
                <a:lnTo>
                  <a:pt x="185984" y="13715"/>
                </a:lnTo>
                <a:lnTo>
                  <a:pt x="182022" y="30479"/>
                </a:lnTo>
                <a:close/>
              </a:path>
              <a:path w="188595" h="312420">
                <a:moveTo>
                  <a:pt x="48453" y="297179"/>
                </a:moveTo>
                <a:lnTo>
                  <a:pt x="15811" y="297179"/>
                </a:lnTo>
                <a:lnTo>
                  <a:pt x="20097" y="295941"/>
                </a:lnTo>
                <a:lnTo>
                  <a:pt x="23622" y="293369"/>
                </a:lnTo>
                <a:lnTo>
                  <a:pt x="42005" y="253936"/>
                </a:lnTo>
                <a:lnTo>
                  <a:pt x="78009" y="96011"/>
                </a:lnTo>
                <a:lnTo>
                  <a:pt x="105822" y="96011"/>
                </a:lnTo>
                <a:lnTo>
                  <a:pt x="74676" y="240982"/>
                </a:lnTo>
                <a:lnTo>
                  <a:pt x="58522" y="284796"/>
                </a:lnTo>
                <a:lnTo>
                  <a:pt x="51054" y="294798"/>
                </a:lnTo>
                <a:lnTo>
                  <a:pt x="48453" y="297179"/>
                </a:lnTo>
                <a:close/>
              </a:path>
              <a:path w="188595" h="312420">
                <a:moveTo>
                  <a:pt x="11049" y="312419"/>
                </a:moveTo>
                <a:lnTo>
                  <a:pt x="6381" y="312419"/>
                </a:lnTo>
                <a:lnTo>
                  <a:pt x="2667" y="312134"/>
                </a:lnTo>
                <a:lnTo>
                  <a:pt x="0" y="311562"/>
                </a:lnTo>
                <a:lnTo>
                  <a:pt x="2857" y="296703"/>
                </a:lnTo>
                <a:lnTo>
                  <a:pt x="4000" y="297084"/>
                </a:lnTo>
                <a:lnTo>
                  <a:pt x="6667" y="297179"/>
                </a:lnTo>
                <a:lnTo>
                  <a:pt x="48453" y="297179"/>
                </a:lnTo>
                <a:lnTo>
                  <a:pt x="42606" y="302534"/>
                </a:lnTo>
                <a:lnTo>
                  <a:pt x="33123" y="308038"/>
                </a:lnTo>
                <a:lnTo>
                  <a:pt x="22604" y="311327"/>
                </a:lnTo>
                <a:lnTo>
                  <a:pt x="11049" y="312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9104864" y="4968688"/>
            <a:ext cx="90935" cy="142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9254716" y="4832872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101250" y="318515"/>
                </a:moveTo>
                <a:lnTo>
                  <a:pt x="57959" y="298203"/>
                </a:lnTo>
                <a:lnTo>
                  <a:pt x="26098" y="262889"/>
                </a:lnTo>
                <a:lnTo>
                  <a:pt x="6548" y="215693"/>
                </a:lnTo>
                <a:lnTo>
                  <a:pt x="0" y="159353"/>
                </a:lnTo>
                <a:lnTo>
                  <a:pt x="1641" y="130224"/>
                </a:lnTo>
                <a:lnTo>
                  <a:pt x="14747" y="78503"/>
                </a:lnTo>
                <a:lnTo>
                  <a:pt x="40734" y="36352"/>
                </a:lnTo>
                <a:lnTo>
                  <a:pt x="78244" y="8414"/>
                </a:lnTo>
                <a:lnTo>
                  <a:pt x="101250" y="0"/>
                </a:lnTo>
                <a:lnTo>
                  <a:pt x="105727" y="12953"/>
                </a:lnTo>
                <a:lnTo>
                  <a:pt x="87436" y="20989"/>
                </a:lnTo>
                <a:lnTo>
                  <a:pt x="71699" y="32087"/>
                </a:lnTo>
                <a:lnTo>
                  <a:pt x="47815" y="63436"/>
                </a:lnTo>
                <a:lnTo>
                  <a:pt x="33670" y="105870"/>
                </a:lnTo>
                <a:lnTo>
                  <a:pt x="28956" y="157733"/>
                </a:lnTo>
                <a:lnTo>
                  <a:pt x="30134" y="185862"/>
                </a:lnTo>
                <a:lnTo>
                  <a:pt x="39564" y="234297"/>
                </a:lnTo>
                <a:lnTo>
                  <a:pt x="58477" y="272103"/>
                </a:lnTo>
                <a:lnTo>
                  <a:pt x="87195" y="297639"/>
                </a:lnTo>
                <a:lnTo>
                  <a:pt x="105251" y="305657"/>
                </a:lnTo>
                <a:lnTo>
                  <a:pt x="101250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9360359" y="4832872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4476" y="318515"/>
                </a:moveTo>
                <a:lnTo>
                  <a:pt x="476" y="305657"/>
                </a:lnTo>
                <a:lnTo>
                  <a:pt x="18587" y="297639"/>
                </a:lnTo>
                <a:lnTo>
                  <a:pt x="34206" y="286452"/>
                </a:lnTo>
                <a:lnTo>
                  <a:pt x="58007" y="254603"/>
                </a:lnTo>
                <a:lnTo>
                  <a:pt x="72151" y="211383"/>
                </a:lnTo>
                <a:lnTo>
                  <a:pt x="76866" y="157733"/>
                </a:lnTo>
                <a:lnTo>
                  <a:pt x="75702" y="130623"/>
                </a:lnTo>
                <a:lnTo>
                  <a:pt x="66338" y="83474"/>
                </a:lnTo>
                <a:lnTo>
                  <a:pt x="47456" y="46239"/>
                </a:lnTo>
                <a:lnTo>
                  <a:pt x="18414" y="20989"/>
                </a:lnTo>
                <a:lnTo>
                  <a:pt x="0" y="12953"/>
                </a:lnTo>
                <a:lnTo>
                  <a:pt x="4476" y="0"/>
                </a:lnTo>
                <a:lnTo>
                  <a:pt x="47696" y="20526"/>
                </a:lnTo>
                <a:lnTo>
                  <a:pt x="79629" y="55911"/>
                </a:lnTo>
                <a:lnTo>
                  <a:pt x="99298" y="103274"/>
                </a:lnTo>
                <a:lnTo>
                  <a:pt x="105822" y="159353"/>
                </a:lnTo>
                <a:lnTo>
                  <a:pt x="104196" y="188657"/>
                </a:lnTo>
                <a:lnTo>
                  <a:pt x="91155" y="240443"/>
                </a:lnTo>
                <a:lnTo>
                  <a:pt x="65220" y="282431"/>
                </a:lnTo>
                <a:lnTo>
                  <a:pt x="27606" y="310226"/>
                </a:lnTo>
                <a:lnTo>
                  <a:pt x="4476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6276612" y="5307555"/>
            <a:ext cx="166407" cy="275665"/>
          </a:xfrm>
          <a:custGeom>
            <a:avLst/>
            <a:gdLst/>
            <a:ahLst/>
            <a:cxnLst/>
            <a:rect l="l" t="t" r="r" b="b"/>
            <a:pathLst>
              <a:path w="188595" h="312420">
                <a:moveTo>
                  <a:pt x="149066" y="96011"/>
                </a:moveTo>
                <a:lnTo>
                  <a:pt x="49720" y="96011"/>
                </a:lnTo>
                <a:lnTo>
                  <a:pt x="52292" y="85343"/>
                </a:lnTo>
                <a:lnTo>
                  <a:pt x="59721" y="84963"/>
                </a:lnTo>
                <a:lnTo>
                  <a:pt x="65151" y="84391"/>
                </a:lnTo>
                <a:lnTo>
                  <a:pt x="71723" y="82867"/>
                </a:lnTo>
                <a:lnTo>
                  <a:pt x="74295" y="81724"/>
                </a:lnTo>
                <a:lnTo>
                  <a:pt x="76104" y="80105"/>
                </a:lnTo>
                <a:lnTo>
                  <a:pt x="78009" y="78581"/>
                </a:lnTo>
                <a:lnTo>
                  <a:pt x="79533" y="76580"/>
                </a:lnTo>
                <a:lnTo>
                  <a:pt x="80867" y="74009"/>
                </a:lnTo>
                <a:lnTo>
                  <a:pt x="82200" y="71532"/>
                </a:lnTo>
                <a:lnTo>
                  <a:pt x="83820" y="66960"/>
                </a:lnTo>
                <a:lnTo>
                  <a:pt x="85725" y="60197"/>
                </a:lnTo>
                <a:lnTo>
                  <a:pt x="90783" y="46136"/>
                </a:lnTo>
                <a:lnTo>
                  <a:pt x="113157" y="15144"/>
                </a:lnTo>
                <a:lnTo>
                  <a:pt x="160210" y="0"/>
                </a:lnTo>
                <a:lnTo>
                  <a:pt x="168195" y="215"/>
                </a:lnTo>
                <a:lnTo>
                  <a:pt x="175581" y="726"/>
                </a:lnTo>
                <a:lnTo>
                  <a:pt x="182378" y="1540"/>
                </a:lnTo>
                <a:lnTo>
                  <a:pt x="188595" y="2666"/>
                </a:lnTo>
                <a:lnTo>
                  <a:pt x="185984" y="13715"/>
                </a:lnTo>
                <a:lnTo>
                  <a:pt x="150018" y="13715"/>
                </a:lnTo>
                <a:lnTo>
                  <a:pt x="143732" y="13811"/>
                </a:lnTo>
                <a:lnTo>
                  <a:pt x="118097" y="46179"/>
                </a:lnTo>
                <a:lnTo>
                  <a:pt x="109728" y="79247"/>
                </a:lnTo>
                <a:lnTo>
                  <a:pt x="152685" y="79247"/>
                </a:lnTo>
                <a:lnTo>
                  <a:pt x="149066" y="96011"/>
                </a:lnTo>
                <a:close/>
              </a:path>
              <a:path w="188595" h="312420">
                <a:moveTo>
                  <a:pt x="182022" y="30479"/>
                </a:moveTo>
                <a:lnTo>
                  <a:pt x="167259" y="30479"/>
                </a:lnTo>
                <a:lnTo>
                  <a:pt x="165735" y="24669"/>
                </a:lnTo>
                <a:lnTo>
                  <a:pt x="163734" y="20383"/>
                </a:lnTo>
                <a:lnTo>
                  <a:pt x="161258" y="17716"/>
                </a:lnTo>
                <a:lnTo>
                  <a:pt x="158781" y="15144"/>
                </a:lnTo>
                <a:lnTo>
                  <a:pt x="154971" y="13811"/>
                </a:lnTo>
                <a:lnTo>
                  <a:pt x="150018" y="13715"/>
                </a:lnTo>
                <a:lnTo>
                  <a:pt x="185984" y="13715"/>
                </a:lnTo>
                <a:lnTo>
                  <a:pt x="182022" y="30479"/>
                </a:lnTo>
                <a:close/>
              </a:path>
              <a:path w="188595" h="312420">
                <a:moveTo>
                  <a:pt x="48453" y="297179"/>
                </a:moveTo>
                <a:lnTo>
                  <a:pt x="15811" y="297179"/>
                </a:lnTo>
                <a:lnTo>
                  <a:pt x="20097" y="295941"/>
                </a:lnTo>
                <a:lnTo>
                  <a:pt x="23622" y="293369"/>
                </a:lnTo>
                <a:lnTo>
                  <a:pt x="42005" y="253936"/>
                </a:lnTo>
                <a:lnTo>
                  <a:pt x="78009" y="96011"/>
                </a:lnTo>
                <a:lnTo>
                  <a:pt x="105822" y="96011"/>
                </a:lnTo>
                <a:lnTo>
                  <a:pt x="74676" y="240982"/>
                </a:lnTo>
                <a:lnTo>
                  <a:pt x="58522" y="284796"/>
                </a:lnTo>
                <a:lnTo>
                  <a:pt x="51054" y="294798"/>
                </a:lnTo>
                <a:lnTo>
                  <a:pt x="48453" y="297179"/>
                </a:lnTo>
                <a:close/>
              </a:path>
              <a:path w="188595" h="312420">
                <a:moveTo>
                  <a:pt x="11049" y="312419"/>
                </a:moveTo>
                <a:lnTo>
                  <a:pt x="6381" y="312419"/>
                </a:lnTo>
                <a:lnTo>
                  <a:pt x="2667" y="312134"/>
                </a:lnTo>
                <a:lnTo>
                  <a:pt x="0" y="311562"/>
                </a:lnTo>
                <a:lnTo>
                  <a:pt x="2857" y="296703"/>
                </a:lnTo>
                <a:lnTo>
                  <a:pt x="4000" y="297084"/>
                </a:lnTo>
                <a:lnTo>
                  <a:pt x="6667" y="297179"/>
                </a:lnTo>
                <a:lnTo>
                  <a:pt x="48453" y="297179"/>
                </a:lnTo>
                <a:lnTo>
                  <a:pt x="42606" y="302534"/>
                </a:lnTo>
                <a:lnTo>
                  <a:pt x="33123" y="308038"/>
                </a:lnTo>
                <a:lnTo>
                  <a:pt x="22604" y="311327"/>
                </a:lnTo>
                <a:lnTo>
                  <a:pt x="11049" y="312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6410996" y="5433955"/>
            <a:ext cx="114300" cy="1479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6577405" y="5304864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101250" y="318515"/>
                </a:moveTo>
                <a:lnTo>
                  <a:pt x="57959" y="298203"/>
                </a:lnTo>
                <a:lnTo>
                  <a:pt x="26098" y="262889"/>
                </a:lnTo>
                <a:lnTo>
                  <a:pt x="6548" y="215693"/>
                </a:lnTo>
                <a:lnTo>
                  <a:pt x="0" y="159353"/>
                </a:lnTo>
                <a:lnTo>
                  <a:pt x="1641" y="130224"/>
                </a:lnTo>
                <a:lnTo>
                  <a:pt x="14747" y="78503"/>
                </a:lnTo>
                <a:lnTo>
                  <a:pt x="40734" y="36352"/>
                </a:lnTo>
                <a:lnTo>
                  <a:pt x="78244" y="8414"/>
                </a:lnTo>
                <a:lnTo>
                  <a:pt x="101250" y="0"/>
                </a:lnTo>
                <a:lnTo>
                  <a:pt x="105727" y="12953"/>
                </a:lnTo>
                <a:lnTo>
                  <a:pt x="87436" y="20989"/>
                </a:lnTo>
                <a:lnTo>
                  <a:pt x="71699" y="32087"/>
                </a:lnTo>
                <a:lnTo>
                  <a:pt x="47815" y="63436"/>
                </a:lnTo>
                <a:lnTo>
                  <a:pt x="33670" y="105870"/>
                </a:lnTo>
                <a:lnTo>
                  <a:pt x="28956" y="157733"/>
                </a:lnTo>
                <a:lnTo>
                  <a:pt x="30134" y="185862"/>
                </a:lnTo>
                <a:lnTo>
                  <a:pt x="39564" y="234297"/>
                </a:lnTo>
                <a:lnTo>
                  <a:pt x="58477" y="272103"/>
                </a:lnTo>
                <a:lnTo>
                  <a:pt x="87195" y="297639"/>
                </a:lnTo>
                <a:lnTo>
                  <a:pt x="105251" y="305657"/>
                </a:lnTo>
                <a:lnTo>
                  <a:pt x="101250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6683049" y="5304864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4476" y="318515"/>
                </a:moveTo>
                <a:lnTo>
                  <a:pt x="476" y="305657"/>
                </a:lnTo>
                <a:lnTo>
                  <a:pt x="18587" y="297639"/>
                </a:lnTo>
                <a:lnTo>
                  <a:pt x="34206" y="286452"/>
                </a:lnTo>
                <a:lnTo>
                  <a:pt x="58007" y="254603"/>
                </a:lnTo>
                <a:lnTo>
                  <a:pt x="72151" y="211383"/>
                </a:lnTo>
                <a:lnTo>
                  <a:pt x="76866" y="157733"/>
                </a:lnTo>
                <a:lnTo>
                  <a:pt x="75702" y="130623"/>
                </a:lnTo>
                <a:lnTo>
                  <a:pt x="66338" y="83474"/>
                </a:lnTo>
                <a:lnTo>
                  <a:pt x="47456" y="46239"/>
                </a:lnTo>
                <a:lnTo>
                  <a:pt x="18414" y="20989"/>
                </a:lnTo>
                <a:lnTo>
                  <a:pt x="0" y="12953"/>
                </a:lnTo>
                <a:lnTo>
                  <a:pt x="4476" y="0"/>
                </a:lnTo>
                <a:lnTo>
                  <a:pt x="47696" y="20526"/>
                </a:lnTo>
                <a:lnTo>
                  <a:pt x="79629" y="55911"/>
                </a:lnTo>
                <a:lnTo>
                  <a:pt x="99298" y="103274"/>
                </a:lnTo>
                <a:lnTo>
                  <a:pt x="105822" y="159353"/>
                </a:lnTo>
                <a:lnTo>
                  <a:pt x="104196" y="188657"/>
                </a:lnTo>
                <a:lnTo>
                  <a:pt x="91155" y="240443"/>
                </a:lnTo>
                <a:lnTo>
                  <a:pt x="65220" y="282431"/>
                </a:lnTo>
                <a:lnTo>
                  <a:pt x="27606" y="310226"/>
                </a:lnTo>
                <a:lnTo>
                  <a:pt x="4476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 txBox="1"/>
          <p:nvPr/>
        </p:nvSpPr>
        <p:spPr>
          <a:xfrm>
            <a:off x="2602066" y="4624018"/>
            <a:ext cx="6310593" cy="969640"/>
          </a:xfrm>
          <a:prstGeom prst="rect">
            <a:avLst/>
          </a:prstGeom>
        </p:spPr>
        <p:txBody>
          <a:bodyPr vert="horz" wrap="square" lIns="0" tIns="119903" rIns="0" bIns="0" rtlCol="0">
            <a:spAutoFit/>
          </a:bodyPr>
          <a:lstStyle/>
          <a:p>
            <a:pPr marL="313781" indent="-302575">
              <a:spcBef>
                <a:spcPts val="944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2382" spc="-4" dirty="0">
                <a:latin typeface="Calibri"/>
                <a:cs typeface="Calibri"/>
              </a:rPr>
              <a:t>Assuming </a:t>
            </a:r>
            <a:r>
              <a:rPr sz="2382" spc="-9" dirty="0">
                <a:latin typeface="Calibri"/>
                <a:cs typeface="Calibri"/>
              </a:rPr>
              <a:t>vector </a:t>
            </a:r>
            <a:r>
              <a:rPr sz="2382" spc="-4" dirty="0">
                <a:latin typeface="Calibri"/>
                <a:cs typeface="Calibri"/>
              </a:rPr>
              <a:t>function </a:t>
            </a:r>
            <a:r>
              <a:rPr sz="2382" spc="-13" dirty="0">
                <a:latin typeface="Calibri"/>
                <a:cs typeface="Calibri"/>
              </a:rPr>
              <a:t>at </a:t>
            </a:r>
            <a:r>
              <a:rPr sz="2382" spc="-4" dirty="0">
                <a:latin typeface="Calibri"/>
                <a:cs typeface="Calibri"/>
              </a:rPr>
              <a:t>output, </a:t>
            </a:r>
            <a:r>
              <a:rPr sz="2382" spc="9" dirty="0">
                <a:latin typeface="Calibri"/>
                <a:cs typeface="Calibri"/>
              </a:rPr>
              <a:t>e.g.</a:t>
            </a:r>
            <a:r>
              <a:rPr sz="2382" spc="-49" dirty="0">
                <a:latin typeface="Calibri"/>
                <a:cs typeface="Calibri"/>
              </a:rPr>
              <a:t> </a:t>
            </a:r>
            <a:r>
              <a:rPr sz="2382" spc="-4" dirty="0">
                <a:solidFill>
                  <a:srgbClr val="FF0000"/>
                </a:solidFill>
                <a:latin typeface="Calibri"/>
                <a:cs typeface="Calibri"/>
              </a:rPr>
              <a:t>softmax</a:t>
            </a:r>
            <a:endParaRPr sz="2382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13781" indent="-302575">
              <a:spcBef>
                <a:spcPts val="860"/>
              </a:spcBef>
              <a:buFont typeface="Arial"/>
              <a:buChar char="•"/>
              <a:tabLst>
                <a:tab pos="313221" algn="l"/>
                <a:tab pos="313781" algn="l"/>
                <a:tab pos="4268548" algn="l"/>
              </a:tabLst>
            </a:pPr>
            <a:r>
              <a:rPr sz="2382" spc="-4" dirty="0">
                <a:latin typeface="Calibri"/>
                <a:cs typeface="Calibri"/>
              </a:rPr>
              <a:t>The </a:t>
            </a:r>
            <a:r>
              <a:rPr sz="2382" i="1" spc="-18" dirty="0">
                <a:latin typeface="Calibri"/>
                <a:cs typeface="Calibri"/>
              </a:rPr>
              <a:t>state</a:t>
            </a:r>
            <a:r>
              <a:rPr sz="2382" i="1" spc="-13" dirty="0">
                <a:latin typeface="Calibri"/>
                <a:cs typeface="Calibri"/>
              </a:rPr>
              <a:t> </a:t>
            </a:r>
            <a:r>
              <a:rPr sz="2382" dirty="0">
                <a:latin typeface="Calibri"/>
                <a:cs typeface="Calibri"/>
              </a:rPr>
              <a:t>node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activations,	</a:t>
            </a:r>
            <a:r>
              <a:rPr sz="2382" spc="-18" dirty="0">
                <a:latin typeface="Calibri"/>
                <a:cs typeface="Calibri"/>
              </a:rPr>
              <a:t>are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typically</a:t>
            </a:r>
            <a:endParaRPr sz="2382" dirty="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21920" y="5307554"/>
            <a:ext cx="571500" cy="214032"/>
          </a:xfrm>
          <a:custGeom>
            <a:avLst/>
            <a:gdLst/>
            <a:ahLst/>
            <a:cxnLst/>
            <a:rect l="l" t="t" r="r" b="b"/>
            <a:pathLst>
              <a:path w="647700" h="242570">
                <a:moveTo>
                  <a:pt x="108679" y="96011"/>
                </a:moveTo>
                <a:lnTo>
                  <a:pt x="0" y="96011"/>
                </a:lnTo>
                <a:lnTo>
                  <a:pt x="0" y="88391"/>
                </a:lnTo>
                <a:lnTo>
                  <a:pt x="5620" y="87534"/>
                </a:lnTo>
                <a:lnTo>
                  <a:pt x="10191" y="85820"/>
                </a:lnTo>
                <a:lnTo>
                  <a:pt x="17049" y="80867"/>
                </a:lnTo>
                <a:lnTo>
                  <a:pt x="19812" y="77914"/>
                </a:lnTo>
                <a:lnTo>
                  <a:pt x="21717" y="74390"/>
                </a:lnTo>
                <a:lnTo>
                  <a:pt x="23717" y="70960"/>
                </a:lnTo>
                <a:lnTo>
                  <a:pt x="25241" y="66579"/>
                </a:lnTo>
                <a:lnTo>
                  <a:pt x="27527" y="56007"/>
                </a:lnTo>
                <a:lnTo>
                  <a:pt x="28670" y="48291"/>
                </a:lnTo>
                <a:lnTo>
                  <a:pt x="29908" y="38100"/>
                </a:lnTo>
                <a:lnTo>
                  <a:pt x="53816" y="38100"/>
                </a:lnTo>
                <a:lnTo>
                  <a:pt x="53816" y="79248"/>
                </a:lnTo>
                <a:lnTo>
                  <a:pt x="108679" y="79248"/>
                </a:lnTo>
                <a:lnTo>
                  <a:pt x="108679" y="96011"/>
                </a:lnTo>
                <a:close/>
              </a:path>
              <a:path w="647700" h="242570">
                <a:moveTo>
                  <a:pt x="75819" y="242316"/>
                </a:moveTo>
                <a:lnTo>
                  <a:pt x="68103" y="242316"/>
                </a:lnTo>
                <a:lnTo>
                  <a:pt x="57870" y="241527"/>
                </a:lnTo>
                <a:lnTo>
                  <a:pt x="27550" y="213121"/>
                </a:lnTo>
                <a:lnTo>
                  <a:pt x="24860" y="189261"/>
                </a:lnTo>
                <a:lnTo>
                  <a:pt x="24860" y="96011"/>
                </a:lnTo>
                <a:lnTo>
                  <a:pt x="53816" y="96011"/>
                </a:lnTo>
                <a:lnTo>
                  <a:pt x="53904" y="178912"/>
                </a:lnTo>
                <a:lnTo>
                  <a:pt x="54161" y="185880"/>
                </a:lnTo>
                <a:lnTo>
                  <a:pt x="60293" y="212407"/>
                </a:lnTo>
                <a:lnTo>
                  <a:pt x="62770" y="216122"/>
                </a:lnTo>
                <a:lnTo>
                  <a:pt x="65627" y="218693"/>
                </a:lnTo>
                <a:lnTo>
                  <a:pt x="68770" y="220217"/>
                </a:lnTo>
                <a:lnTo>
                  <a:pt x="72008" y="221837"/>
                </a:lnTo>
                <a:lnTo>
                  <a:pt x="76104" y="222599"/>
                </a:lnTo>
                <a:lnTo>
                  <a:pt x="110686" y="222599"/>
                </a:lnTo>
                <a:lnTo>
                  <a:pt x="107322" y="225719"/>
                </a:lnTo>
                <a:lnTo>
                  <a:pt x="101536" y="230373"/>
                </a:lnTo>
                <a:lnTo>
                  <a:pt x="95892" y="234188"/>
                </a:lnTo>
                <a:lnTo>
                  <a:pt x="90392" y="237172"/>
                </a:lnTo>
                <a:lnTo>
                  <a:pt x="83248" y="240601"/>
                </a:lnTo>
                <a:lnTo>
                  <a:pt x="75819" y="242316"/>
                </a:lnTo>
                <a:close/>
              </a:path>
              <a:path w="647700" h="242570">
                <a:moveTo>
                  <a:pt x="110686" y="222599"/>
                </a:moveTo>
                <a:lnTo>
                  <a:pt x="85629" y="222599"/>
                </a:lnTo>
                <a:lnTo>
                  <a:pt x="89916" y="221741"/>
                </a:lnTo>
                <a:lnTo>
                  <a:pt x="93916" y="219836"/>
                </a:lnTo>
                <a:lnTo>
                  <a:pt x="97917" y="218122"/>
                </a:lnTo>
                <a:lnTo>
                  <a:pt x="101822" y="215455"/>
                </a:lnTo>
                <a:lnTo>
                  <a:pt x="105632" y="211835"/>
                </a:lnTo>
                <a:lnTo>
                  <a:pt x="113252" y="220217"/>
                </a:lnTo>
                <a:lnTo>
                  <a:pt x="110686" y="222599"/>
                </a:lnTo>
                <a:close/>
              </a:path>
              <a:path w="647700" h="242570">
                <a:moveTo>
                  <a:pt x="85629" y="222599"/>
                </a:moveTo>
                <a:lnTo>
                  <a:pt x="76104" y="222599"/>
                </a:lnTo>
                <a:lnTo>
                  <a:pt x="81057" y="222503"/>
                </a:lnTo>
                <a:lnTo>
                  <a:pt x="85629" y="222599"/>
                </a:lnTo>
                <a:close/>
              </a:path>
              <a:path w="647700" h="242570">
                <a:moveTo>
                  <a:pt x="154400" y="118871"/>
                </a:moveTo>
                <a:lnTo>
                  <a:pt x="133063" y="118871"/>
                </a:lnTo>
                <a:lnTo>
                  <a:pt x="133063" y="97154"/>
                </a:lnTo>
                <a:lnTo>
                  <a:pt x="173831" y="80104"/>
                </a:lnTo>
                <a:lnTo>
                  <a:pt x="202501" y="76200"/>
                </a:lnTo>
                <a:lnTo>
                  <a:pt x="210362" y="76592"/>
                </a:lnTo>
                <a:lnTo>
                  <a:pt x="240996" y="91439"/>
                </a:lnTo>
                <a:lnTo>
                  <a:pt x="187071" y="91439"/>
                </a:lnTo>
                <a:lnTo>
                  <a:pt x="178498" y="91535"/>
                </a:lnTo>
                <a:lnTo>
                  <a:pt x="171545" y="93821"/>
                </a:lnTo>
                <a:lnTo>
                  <a:pt x="166211" y="98392"/>
                </a:lnTo>
                <a:lnTo>
                  <a:pt x="160972" y="102965"/>
                </a:lnTo>
                <a:lnTo>
                  <a:pt x="157067" y="109822"/>
                </a:lnTo>
                <a:lnTo>
                  <a:pt x="154400" y="118871"/>
                </a:lnTo>
                <a:close/>
              </a:path>
              <a:path w="647700" h="242570">
                <a:moveTo>
                  <a:pt x="166116" y="242316"/>
                </a:moveTo>
                <a:lnTo>
                  <a:pt x="157733" y="242316"/>
                </a:lnTo>
                <a:lnTo>
                  <a:pt x="150304" y="240696"/>
                </a:lnTo>
                <a:lnTo>
                  <a:pt x="137445" y="234219"/>
                </a:lnTo>
                <a:lnTo>
                  <a:pt x="132492" y="229552"/>
                </a:lnTo>
                <a:lnTo>
                  <a:pt x="128344" y="222313"/>
                </a:lnTo>
                <a:lnTo>
                  <a:pt x="125634" y="217646"/>
                </a:lnTo>
                <a:lnTo>
                  <a:pt x="123920" y="210692"/>
                </a:lnTo>
                <a:lnTo>
                  <a:pt x="123920" y="202787"/>
                </a:lnTo>
                <a:lnTo>
                  <a:pt x="147923" y="164973"/>
                </a:lnTo>
                <a:lnTo>
                  <a:pt x="197429" y="151189"/>
                </a:lnTo>
                <a:lnTo>
                  <a:pt x="219932" y="149351"/>
                </a:lnTo>
                <a:lnTo>
                  <a:pt x="219932" y="138493"/>
                </a:lnTo>
                <a:lnTo>
                  <a:pt x="210883" y="99441"/>
                </a:lnTo>
                <a:lnTo>
                  <a:pt x="187071" y="91439"/>
                </a:lnTo>
                <a:lnTo>
                  <a:pt x="240996" y="91439"/>
                </a:lnTo>
                <a:lnTo>
                  <a:pt x="248874" y="130295"/>
                </a:lnTo>
                <a:lnTo>
                  <a:pt x="248888" y="163067"/>
                </a:lnTo>
                <a:lnTo>
                  <a:pt x="219932" y="163067"/>
                </a:lnTo>
                <a:lnTo>
                  <a:pt x="204198" y="163855"/>
                </a:lnTo>
                <a:lnTo>
                  <a:pt x="162319" y="177304"/>
                </a:lnTo>
                <a:lnTo>
                  <a:pt x="152876" y="205454"/>
                </a:lnTo>
                <a:lnTo>
                  <a:pt x="154209" y="210597"/>
                </a:lnTo>
                <a:lnTo>
                  <a:pt x="156686" y="214312"/>
                </a:lnTo>
                <a:lnTo>
                  <a:pt x="159257" y="218122"/>
                </a:lnTo>
                <a:lnTo>
                  <a:pt x="162496" y="220694"/>
                </a:lnTo>
                <a:lnTo>
                  <a:pt x="166306" y="222027"/>
                </a:lnTo>
                <a:lnTo>
                  <a:pt x="170116" y="223456"/>
                </a:lnTo>
                <a:lnTo>
                  <a:pt x="174688" y="224122"/>
                </a:lnTo>
                <a:lnTo>
                  <a:pt x="211091" y="224122"/>
                </a:lnTo>
                <a:lnTo>
                  <a:pt x="206216" y="228159"/>
                </a:lnTo>
                <a:lnTo>
                  <a:pt x="173167" y="241940"/>
                </a:lnTo>
                <a:lnTo>
                  <a:pt x="166116" y="242316"/>
                </a:lnTo>
                <a:close/>
              </a:path>
              <a:path w="647700" h="242570">
                <a:moveTo>
                  <a:pt x="211091" y="224122"/>
                </a:moveTo>
                <a:lnTo>
                  <a:pt x="187547" y="224122"/>
                </a:lnTo>
                <a:lnTo>
                  <a:pt x="194404" y="222313"/>
                </a:lnTo>
                <a:lnTo>
                  <a:pt x="200501" y="218598"/>
                </a:lnTo>
                <a:lnTo>
                  <a:pt x="206597" y="214979"/>
                </a:lnTo>
                <a:lnTo>
                  <a:pt x="211359" y="210216"/>
                </a:lnTo>
                <a:lnTo>
                  <a:pt x="214788" y="204406"/>
                </a:lnTo>
                <a:lnTo>
                  <a:pt x="218217" y="198691"/>
                </a:lnTo>
                <a:lnTo>
                  <a:pt x="219932" y="192881"/>
                </a:lnTo>
                <a:lnTo>
                  <a:pt x="219932" y="163067"/>
                </a:lnTo>
                <a:lnTo>
                  <a:pt x="248888" y="163067"/>
                </a:lnTo>
                <a:lnTo>
                  <a:pt x="249007" y="204406"/>
                </a:lnTo>
                <a:lnTo>
                  <a:pt x="249168" y="210216"/>
                </a:lnTo>
                <a:lnTo>
                  <a:pt x="249459" y="213645"/>
                </a:lnTo>
                <a:lnTo>
                  <a:pt x="249853" y="215645"/>
                </a:lnTo>
                <a:lnTo>
                  <a:pt x="220217" y="215645"/>
                </a:lnTo>
                <a:lnTo>
                  <a:pt x="213109" y="222451"/>
                </a:lnTo>
                <a:lnTo>
                  <a:pt x="211091" y="224122"/>
                </a:lnTo>
                <a:close/>
              </a:path>
              <a:path w="647700" h="242570">
                <a:moveTo>
                  <a:pt x="268128" y="239267"/>
                </a:moveTo>
                <a:lnTo>
                  <a:pt x="221932" y="239267"/>
                </a:lnTo>
                <a:lnTo>
                  <a:pt x="222694" y="216312"/>
                </a:lnTo>
                <a:lnTo>
                  <a:pt x="220217" y="215645"/>
                </a:lnTo>
                <a:lnTo>
                  <a:pt x="249853" y="215645"/>
                </a:lnTo>
                <a:lnTo>
                  <a:pt x="250602" y="219455"/>
                </a:lnTo>
                <a:lnTo>
                  <a:pt x="251460" y="221741"/>
                </a:lnTo>
                <a:lnTo>
                  <a:pt x="253746" y="225170"/>
                </a:lnTo>
                <a:lnTo>
                  <a:pt x="255365" y="226694"/>
                </a:lnTo>
                <a:lnTo>
                  <a:pt x="257461" y="227837"/>
                </a:lnTo>
                <a:lnTo>
                  <a:pt x="259651" y="229171"/>
                </a:lnTo>
                <a:lnTo>
                  <a:pt x="263175" y="230409"/>
                </a:lnTo>
                <a:lnTo>
                  <a:pt x="268128" y="231648"/>
                </a:lnTo>
                <a:lnTo>
                  <a:pt x="268128" y="239267"/>
                </a:lnTo>
                <a:close/>
              </a:path>
              <a:path w="647700" h="242570">
                <a:moveTo>
                  <a:pt x="187547" y="224122"/>
                </a:moveTo>
                <a:lnTo>
                  <a:pt x="174688" y="224122"/>
                </a:lnTo>
                <a:lnTo>
                  <a:pt x="180022" y="224027"/>
                </a:lnTo>
                <a:lnTo>
                  <a:pt x="187547" y="224122"/>
                </a:lnTo>
                <a:close/>
              </a:path>
              <a:path w="647700" h="242570">
                <a:moveTo>
                  <a:pt x="358252" y="105060"/>
                </a:moveTo>
                <a:lnTo>
                  <a:pt x="342519" y="105060"/>
                </a:lnTo>
                <a:lnTo>
                  <a:pt x="348430" y="99360"/>
                </a:lnTo>
                <a:lnTo>
                  <a:pt x="383190" y="77247"/>
                </a:lnTo>
                <a:lnTo>
                  <a:pt x="394525" y="76200"/>
                </a:lnTo>
                <a:lnTo>
                  <a:pt x="400621" y="76295"/>
                </a:lnTo>
                <a:lnTo>
                  <a:pt x="432443" y="96011"/>
                </a:lnTo>
                <a:lnTo>
                  <a:pt x="380523" y="96011"/>
                </a:lnTo>
                <a:lnTo>
                  <a:pt x="376237" y="96106"/>
                </a:lnTo>
                <a:lnTo>
                  <a:pt x="372141" y="96964"/>
                </a:lnTo>
                <a:lnTo>
                  <a:pt x="368141" y="98678"/>
                </a:lnTo>
                <a:lnTo>
                  <a:pt x="364235" y="100488"/>
                </a:lnTo>
                <a:lnTo>
                  <a:pt x="359949" y="103536"/>
                </a:lnTo>
                <a:lnTo>
                  <a:pt x="358252" y="105060"/>
                </a:lnTo>
                <a:close/>
              </a:path>
              <a:path w="647700" h="242570">
                <a:moveTo>
                  <a:pt x="360521" y="239267"/>
                </a:moveTo>
                <a:lnTo>
                  <a:pt x="294798" y="239267"/>
                </a:lnTo>
                <a:lnTo>
                  <a:pt x="294798" y="231648"/>
                </a:lnTo>
                <a:lnTo>
                  <a:pt x="299180" y="230409"/>
                </a:lnTo>
                <a:lnTo>
                  <a:pt x="302228" y="229266"/>
                </a:lnTo>
                <a:lnTo>
                  <a:pt x="304037" y="228218"/>
                </a:lnTo>
                <a:lnTo>
                  <a:pt x="305942" y="227266"/>
                </a:lnTo>
                <a:lnTo>
                  <a:pt x="307467" y="225837"/>
                </a:lnTo>
                <a:lnTo>
                  <a:pt x="308800" y="223932"/>
                </a:lnTo>
                <a:lnTo>
                  <a:pt x="310133" y="222217"/>
                </a:lnTo>
                <a:lnTo>
                  <a:pt x="311086" y="219455"/>
                </a:lnTo>
                <a:lnTo>
                  <a:pt x="312610" y="212026"/>
                </a:lnTo>
                <a:lnTo>
                  <a:pt x="312831" y="207454"/>
                </a:lnTo>
                <a:lnTo>
                  <a:pt x="312829" y="112966"/>
                </a:lnTo>
                <a:lnTo>
                  <a:pt x="292417" y="86867"/>
                </a:lnTo>
                <a:lnTo>
                  <a:pt x="292417" y="79248"/>
                </a:lnTo>
                <a:lnTo>
                  <a:pt x="331755" y="77723"/>
                </a:lnTo>
                <a:lnTo>
                  <a:pt x="341947" y="77723"/>
                </a:lnTo>
                <a:lnTo>
                  <a:pt x="340137" y="104488"/>
                </a:lnTo>
                <a:lnTo>
                  <a:pt x="342519" y="105060"/>
                </a:lnTo>
                <a:lnTo>
                  <a:pt x="358252" y="105060"/>
                </a:lnTo>
                <a:lnTo>
                  <a:pt x="355282" y="107727"/>
                </a:lnTo>
                <a:lnTo>
                  <a:pt x="350615" y="112014"/>
                </a:lnTo>
                <a:lnTo>
                  <a:pt x="347186" y="116204"/>
                </a:lnTo>
                <a:lnTo>
                  <a:pt x="345090" y="120300"/>
                </a:lnTo>
                <a:lnTo>
                  <a:pt x="342995" y="124491"/>
                </a:lnTo>
                <a:lnTo>
                  <a:pt x="341852" y="129254"/>
                </a:lnTo>
                <a:lnTo>
                  <a:pt x="341852" y="207454"/>
                </a:lnTo>
                <a:lnTo>
                  <a:pt x="348329" y="226599"/>
                </a:lnTo>
                <a:lnTo>
                  <a:pt x="350805" y="228600"/>
                </a:lnTo>
                <a:lnTo>
                  <a:pt x="354901" y="230314"/>
                </a:lnTo>
                <a:lnTo>
                  <a:pt x="360521" y="231648"/>
                </a:lnTo>
                <a:lnTo>
                  <a:pt x="360521" y="239267"/>
                </a:lnTo>
                <a:close/>
              </a:path>
              <a:path w="647700" h="242570">
                <a:moveTo>
                  <a:pt x="458247" y="239267"/>
                </a:moveTo>
                <a:lnTo>
                  <a:pt x="392144" y="239267"/>
                </a:lnTo>
                <a:lnTo>
                  <a:pt x="392144" y="231648"/>
                </a:lnTo>
                <a:lnTo>
                  <a:pt x="396525" y="230409"/>
                </a:lnTo>
                <a:lnTo>
                  <a:pt x="399573" y="229266"/>
                </a:lnTo>
                <a:lnTo>
                  <a:pt x="401478" y="228218"/>
                </a:lnTo>
                <a:lnTo>
                  <a:pt x="403383" y="227266"/>
                </a:lnTo>
                <a:lnTo>
                  <a:pt x="405003" y="225837"/>
                </a:lnTo>
                <a:lnTo>
                  <a:pt x="406336" y="223932"/>
                </a:lnTo>
                <a:lnTo>
                  <a:pt x="407669" y="222217"/>
                </a:lnTo>
                <a:lnTo>
                  <a:pt x="408622" y="219455"/>
                </a:lnTo>
                <a:lnTo>
                  <a:pt x="410127" y="212026"/>
                </a:lnTo>
                <a:lnTo>
                  <a:pt x="410370" y="207454"/>
                </a:lnTo>
                <a:lnTo>
                  <a:pt x="410432" y="146303"/>
                </a:lnTo>
                <a:lnTo>
                  <a:pt x="410241" y="139255"/>
                </a:lnTo>
                <a:lnTo>
                  <a:pt x="409765" y="132778"/>
                </a:lnTo>
                <a:lnTo>
                  <a:pt x="409384" y="126396"/>
                </a:lnTo>
                <a:lnTo>
                  <a:pt x="408622" y="121157"/>
                </a:lnTo>
                <a:lnTo>
                  <a:pt x="407479" y="116966"/>
                </a:lnTo>
                <a:lnTo>
                  <a:pt x="406431" y="112966"/>
                </a:lnTo>
                <a:lnTo>
                  <a:pt x="380523" y="96011"/>
                </a:lnTo>
                <a:lnTo>
                  <a:pt x="432443" y="96011"/>
                </a:lnTo>
                <a:lnTo>
                  <a:pt x="439416" y="206215"/>
                </a:lnTo>
                <a:lnTo>
                  <a:pt x="439673" y="211359"/>
                </a:lnTo>
                <a:lnTo>
                  <a:pt x="447294" y="227647"/>
                </a:lnTo>
                <a:lnTo>
                  <a:pt x="449389" y="228980"/>
                </a:lnTo>
                <a:lnTo>
                  <a:pt x="453104" y="230314"/>
                </a:lnTo>
                <a:lnTo>
                  <a:pt x="458247" y="231648"/>
                </a:lnTo>
                <a:lnTo>
                  <a:pt x="458247" y="239267"/>
                </a:lnTo>
                <a:close/>
              </a:path>
              <a:path w="647700" h="242570">
                <a:moveTo>
                  <a:pt x="549401" y="239267"/>
                </a:moveTo>
                <a:lnTo>
                  <a:pt x="482917" y="239267"/>
                </a:lnTo>
                <a:lnTo>
                  <a:pt x="482917" y="231648"/>
                </a:lnTo>
                <a:lnTo>
                  <a:pt x="487870" y="230409"/>
                </a:lnTo>
                <a:lnTo>
                  <a:pt x="491395" y="229171"/>
                </a:lnTo>
                <a:lnTo>
                  <a:pt x="493490" y="227837"/>
                </a:lnTo>
                <a:lnTo>
                  <a:pt x="495586" y="226694"/>
                </a:lnTo>
                <a:lnTo>
                  <a:pt x="497300" y="225075"/>
                </a:lnTo>
                <a:lnTo>
                  <a:pt x="501776" y="38576"/>
                </a:lnTo>
                <a:lnTo>
                  <a:pt x="501396" y="30003"/>
                </a:lnTo>
                <a:lnTo>
                  <a:pt x="501014" y="26383"/>
                </a:lnTo>
                <a:lnTo>
                  <a:pt x="500253" y="23335"/>
                </a:lnTo>
                <a:lnTo>
                  <a:pt x="499586" y="20383"/>
                </a:lnTo>
                <a:lnTo>
                  <a:pt x="480250" y="9143"/>
                </a:lnTo>
                <a:lnTo>
                  <a:pt x="480250" y="1523"/>
                </a:lnTo>
                <a:lnTo>
                  <a:pt x="520731" y="0"/>
                </a:lnTo>
                <a:lnTo>
                  <a:pt x="530828" y="0"/>
                </a:lnTo>
                <a:lnTo>
                  <a:pt x="530828" y="104965"/>
                </a:lnTo>
                <a:lnTo>
                  <a:pt x="531494" y="105060"/>
                </a:lnTo>
                <a:lnTo>
                  <a:pt x="547270" y="105060"/>
                </a:lnTo>
                <a:lnTo>
                  <a:pt x="545115" y="106870"/>
                </a:lnTo>
                <a:lnTo>
                  <a:pt x="540448" y="110870"/>
                </a:lnTo>
                <a:lnTo>
                  <a:pt x="536924" y="115061"/>
                </a:lnTo>
                <a:lnTo>
                  <a:pt x="534447" y="119252"/>
                </a:lnTo>
                <a:lnTo>
                  <a:pt x="532066" y="123634"/>
                </a:lnTo>
                <a:lnTo>
                  <a:pt x="530828" y="128110"/>
                </a:lnTo>
                <a:lnTo>
                  <a:pt x="530908" y="207740"/>
                </a:lnTo>
                <a:lnTo>
                  <a:pt x="531018" y="210883"/>
                </a:lnTo>
                <a:lnTo>
                  <a:pt x="531780" y="217455"/>
                </a:lnTo>
                <a:lnTo>
                  <a:pt x="532542" y="220217"/>
                </a:lnTo>
                <a:lnTo>
                  <a:pt x="533686" y="222313"/>
                </a:lnTo>
                <a:lnTo>
                  <a:pt x="534828" y="224599"/>
                </a:lnTo>
                <a:lnTo>
                  <a:pt x="536448" y="226408"/>
                </a:lnTo>
                <a:lnTo>
                  <a:pt x="538733" y="227742"/>
                </a:lnTo>
                <a:lnTo>
                  <a:pt x="541019" y="229266"/>
                </a:lnTo>
                <a:lnTo>
                  <a:pt x="544639" y="230504"/>
                </a:lnTo>
                <a:lnTo>
                  <a:pt x="549401" y="231648"/>
                </a:lnTo>
                <a:lnTo>
                  <a:pt x="549401" y="239267"/>
                </a:lnTo>
                <a:close/>
              </a:path>
              <a:path w="647700" h="242570">
                <a:moveTo>
                  <a:pt x="547270" y="105060"/>
                </a:moveTo>
                <a:lnTo>
                  <a:pt x="531494" y="105060"/>
                </a:lnTo>
                <a:lnTo>
                  <a:pt x="537712" y="99097"/>
                </a:lnTo>
                <a:lnTo>
                  <a:pt x="572357" y="77247"/>
                </a:lnTo>
                <a:lnTo>
                  <a:pt x="583406" y="76200"/>
                </a:lnTo>
                <a:lnTo>
                  <a:pt x="589597" y="76295"/>
                </a:lnTo>
                <a:lnTo>
                  <a:pt x="621455" y="96011"/>
                </a:lnTo>
                <a:lnTo>
                  <a:pt x="569594" y="96011"/>
                </a:lnTo>
                <a:lnTo>
                  <a:pt x="565213" y="96106"/>
                </a:lnTo>
                <a:lnTo>
                  <a:pt x="561212" y="96964"/>
                </a:lnTo>
                <a:lnTo>
                  <a:pt x="557593" y="98488"/>
                </a:lnTo>
                <a:lnTo>
                  <a:pt x="553973" y="100107"/>
                </a:lnTo>
                <a:lnTo>
                  <a:pt x="549878" y="102869"/>
                </a:lnTo>
                <a:lnTo>
                  <a:pt x="547270" y="105060"/>
                </a:lnTo>
                <a:close/>
              </a:path>
              <a:path w="647700" h="242570">
                <a:moveTo>
                  <a:pt x="647223" y="239267"/>
                </a:moveTo>
                <a:lnTo>
                  <a:pt x="581120" y="239267"/>
                </a:lnTo>
                <a:lnTo>
                  <a:pt x="581120" y="231648"/>
                </a:lnTo>
                <a:lnTo>
                  <a:pt x="585501" y="230409"/>
                </a:lnTo>
                <a:lnTo>
                  <a:pt x="588644" y="229266"/>
                </a:lnTo>
                <a:lnTo>
                  <a:pt x="590550" y="228218"/>
                </a:lnTo>
                <a:lnTo>
                  <a:pt x="592455" y="227266"/>
                </a:lnTo>
                <a:lnTo>
                  <a:pt x="593978" y="225837"/>
                </a:lnTo>
                <a:lnTo>
                  <a:pt x="595312" y="223932"/>
                </a:lnTo>
                <a:lnTo>
                  <a:pt x="596646" y="222217"/>
                </a:lnTo>
                <a:lnTo>
                  <a:pt x="597598" y="219455"/>
                </a:lnTo>
                <a:lnTo>
                  <a:pt x="599122" y="211931"/>
                </a:lnTo>
                <a:lnTo>
                  <a:pt x="599332" y="207740"/>
                </a:lnTo>
                <a:lnTo>
                  <a:pt x="599408" y="154114"/>
                </a:lnTo>
                <a:lnTo>
                  <a:pt x="599265" y="143628"/>
                </a:lnTo>
                <a:lnTo>
                  <a:pt x="592645" y="106013"/>
                </a:lnTo>
                <a:lnTo>
                  <a:pt x="569594" y="96011"/>
                </a:lnTo>
                <a:lnTo>
                  <a:pt x="621455" y="96011"/>
                </a:lnTo>
                <a:lnTo>
                  <a:pt x="628363" y="207740"/>
                </a:lnTo>
                <a:lnTo>
                  <a:pt x="628840" y="214407"/>
                </a:lnTo>
                <a:lnTo>
                  <a:pt x="647223" y="231648"/>
                </a:lnTo>
                <a:lnTo>
                  <a:pt x="647223" y="23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9030149" y="5304864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101250" y="318515"/>
                </a:moveTo>
                <a:lnTo>
                  <a:pt x="57959" y="298203"/>
                </a:lnTo>
                <a:lnTo>
                  <a:pt x="26098" y="262889"/>
                </a:lnTo>
                <a:lnTo>
                  <a:pt x="6548" y="215693"/>
                </a:lnTo>
                <a:lnTo>
                  <a:pt x="0" y="159353"/>
                </a:lnTo>
                <a:lnTo>
                  <a:pt x="1641" y="130224"/>
                </a:lnTo>
                <a:lnTo>
                  <a:pt x="14747" y="78503"/>
                </a:lnTo>
                <a:lnTo>
                  <a:pt x="40734" y="36352"/>
                </a:lnTo>
                <a:lnTo>
                  <a:pt x="78244" y="8414"/>
                </a:lnTo>
                <a:lnTo>
                  <a:pt x="101250" y="0"/>
                </a:lnTo>
                <a:lnTo>
                  <a:pt x="105727" y="12953"/>
                </a:lnTo>
                <a:lnTo>
                  <a:pt x="87436" y="20989"/>
                </a:lnTo>
                <a:lnTo>
                  <a:pt x="71699" y="32087"/>
                </a:lnTo>
                <a:lnTo>
                  <a:pt x="47815" y="63436"/>
                </a:lnTo>
                <a:lnTo>
                  <a:pt x="33670" y="105870"/>
                </a:lnTo>
                <a:lnTo>
                  <a:pt x="28956" y="157733"/>
                </a:lnTo>
                <a:lnTo>
                  <a:pt x="30134" y="185862"/>
                </a:lnTo>
                <a:lnTo>
                  <a:pt x="39564" y="234297"/>
                </a:lnTo>
                <a:lnTo>
                  <a:pt x="58477" y="272103"/>
                </a:lnTo>
                <a:lnTo>
                  <a:pt x="87195" y="297639"/>
                </a:lnTo>
                <a:lnTo>
                  <a:pt x="105251" y="305657"/>
                </a:lnTo>
                <a:lnTo>
                  <a:pt x="101250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9134447" y="5304864"/>
            <a:ext cx="93569" cy="281268"/>
          </a:xfrm>
          <a:custGeom>
            <a:avLst/>
            <a:gdLst/>
            <a:ahLst/>
            <a:cxnLst/>
            <a:rect l="l" t="t" r="r" b="b"/>
            <a:pathLst>
              <a:path w="106045" h="318770">
                <a:moveTo>
                  <a:pt x="4476" y="318515"/>
                </a:moveTo>
                <a:lnTo>
                  <a:pt x="476" y="305657"/>
                </a:lnTo>
                <a:lnTo>
                  <a:pt x="18587" y="297639"/>
                </a:lnTo>
                <a:lnTo>
                  <a:pt x="34206" y="286452"/>
                </a:lnTo>
                <a:lnTo>
                  <a:pt x="58007" y="254603"/>
                </a:lnTo>
                <a:lnTo>
                  <a:pt x="72151" y="211383"/>
                </a:lnTo>
                <a:lnTo>
                  <a:pt x="76866" y="157733"/>
                </a:lnTo>
                <a:lnTo>
                  <a:pt x="75702" y="130623"/>
                </a:lnTo>
                <a:lnTo>
                  <a:pt x="66338" y="83474"/>
                </a:lnTo>
                <a:lnTo>
                  <a:pt x="47456" y="46239"/>
                </a:lnTo>
                <a:lnTo>
                  <a:pt x="18414" y="20989"/>
                </a:lnTo>
                <a:lnTo>
                  <a:pt x="0" y="12953"/>
                </a:lnTo>
                <a:lnTo>
                  <a:pt x="4476" y="0"/>
                </a:lnTo>
                <a:lnTo>
                  <a:pt x="47696" y="20526"/>
                </a:lnTo>
                <a:lnTo>
                  <a:pt x="79629" y="55911"/>
                </a:lnTo>
                <a:lnTo>
                  <a:pt x="99298" y="103274"/>
                </a:lnTo>
                <a:lnTo>
                  <a:pt x="105822" y="159353"/>
                </a:lnTo>
                <a:lnTo>
                  <a:pt x="104196" y="188657"/>
                </a:lnTo>
                <a:lnTo>
                  <a:pt x="91155" y="240443"/>
                </a:lnTo>
                <a:lnTo>
                  <a:pt x="65220" y="282431"/>
                </a:lnTo>
                <a:lnTo>
                  <a:pt x="27606" y="310226"/>
                </a:lnTo>
                <a:lnTo>
                  <a:pt x="4476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4288296" y="2643693"/>
            <a:ext cx="100517" cy="142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 txBox="1"/>
          <p:nvPr/>
        </p:nvSpPr>
        <p:spPr>
          <a:xfrm>
            <a:off x="4379701" y="268894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408394" y="2572421"/>
            <a:ext cx="184224" cy="1371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 txBox="1"/>
          <p:nvPr/>
        </p:nvSpPr>
        <p:spPr>
          <a:xfrm>
            <a:off x="4445571" y="2523548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22800" y="2523548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28925" y="2642347"/>
            <a:ext cx="216498" cy="1869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5"/>
          <p:cNvSpPr/>
          <p:nvPr/>
        </p:nvSpPr>
        <p:spPr>
          <a:xfrm>
            <a:off x="4934006" y="2748578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5126299" y="2643692"/>
            <a:ext cx="110938" cy="1855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 txBox="1"/>
          <p:nvPr/>
        </p:nvSpPr>
        <p:spPr>
          <a:xfrm>
            <a:off x="5191949" y="2667421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45654" y="2480983"/>
            <a:ext cx="3832412" cy="595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 txBox="1"/>
          <p:nvPr/>
        </p:nvSpPr>
        <p:spPr>
          <a:xfrm>
            <a:off x="5860249" y="2523549"/>
            <a:ext cx="212912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602065" y="5810378"/>
            <a:ext cx="1288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722"/>
              </a:lnSpc>
            </a:pPr>
            <a:r>
              <a:rPr sz="2382" dirty="0">
                <a:latin typeface="Arial"/>
                <a:cs typeface="Arial"/>
              </a:rPr>
              <a:t>•</a:t>
            </a:r>
            <a:endParaRPr sz="2382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904624" y="5857356"/>
            <a:ext cx="4187638" cy="311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2352"/>
              </a:lnSpc>
            </a:pPr>
            <a:r>
              <a:rPr sz="2382" spc="-18" dirty="0">
                <a:latin typeface="Calibri"/>
                <a:cs typeface="Calibri"/>
              </a:rPr>
              <a:t>Every </a:t>
            </a:r>
            <a:r>
              <a:rPr sz="2382" spc="-13" dirty="0">
                <a:latin typeface="Calibri"/>
                <a:cs typeface="Calibri"/>
              </a:rPr>
              <a:t>neuron </a:t>
            </a:r>
            <a:r>
              <a:rPr sz="2382" spc="-4" dirty="0">
                <a:latin typeface="Calibri"/>
                <a:cs typeface="Calibri"/>
              </a:rPr>
              <a:t>also has </a:t>
            </a:r>
            <a:r>
              <a:rPr sz="2382" dirty="0">
                <a:latin typeface="Calibri"/>
                <a:cs typeface="Calibri"/>
              </a:rPr>
              <a:t>a </a:t>
            </a:r>
            <a:r>
              <a:rPr sz="2382" i="1" dirty="0">
                <a:latin typeface="Calibri"/>
                <a:cs typeface="Calibri"/>
              </a:rPr>
              <a:t>bias</a:t>
            </a:r>
            <a:r>
              <a:rPr sz="2382" i="1" spc="-31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input</a:t>
            </a:r>
            <a:endParaRPr sz="2382">
              <a:latin typeface="Calibri"/>
              <a:cs typeface="Calibri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xfrm>
            <a:off x="10406874" y="6921482"/>
            <a:ext cx="193675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/>
              <a:t>1</a:t>
            </a:r>
            <a:fld id="{81D60167-4931-47E6-BA6A-407CBD079E47}" type="slidenum">
              <a:rPr smtClean="0"/>
              <a:pPr marL="12700">
                <a:lnSpc>
                  <a:spcPts val="1240"/>
                </a:lnSpc>
              </a:pPr>
              <a:t>13</a:t>
            </a:fld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6223338" y="266742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537476" y="288258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662114" y="268894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204928" y="2523549"/>
            <a:ext cx="630331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532868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11	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882260" y="2882581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829369" y="2688944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904619" y="2523548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48319" y="2984779"/>
            <a:ext cx="23196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7" dirty="0">
                <a:latin typeface="Bookman Old Style"/>
                <a:cs typeface="Bookman Old Style"/>
              </a:rPr>
              <a:t>(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r>
              <a:rPr sz="1147" spc="137" dirty="0">
                <a:latin typeface="Bookman Old Style"/>
                <a:cs typeface="Bookman Old Style"/>
              </a:rPr>
              <a:t>)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48319" y="2280147"/>
            <a:ext cx="23196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7" dirty="0">
                <a:latin typeface="Bookman Old Style"/>
                <a:cs typeface="Bookman Old Style"/>
              </a:rPr>
              <a:t>(</a:t>
            </a:r>
            <a:r>
              <a:rPr sz="1147" spc="-40" dirty="0">
                <a:latin typeface="Bookman Old Style"/>
                <a:cs typeface="Bookman Old Style"/>
              </a:rPr>
              <a:t>2</a:t>
            </a:r>
            <a:r>
              <a:rPr sz="1147" spc="137" dirty="0">
                <a:latin typeface="Bookman Old Style"/>
                <a:cs typeface="Bookman Old Style"/>
              </a:rPr>
              <a:t>)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05668D04-99E9-9955-B7BE-27754010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574F-ABC0-47A5-A10F-A7158A0C61E7}" type="datetime1">
              <a:rPr lang="en-US" smtClean="0"/>
              <a:t>3/12/2025</a:t>
            </a:fld>
            <a:endParaRPr lang="en-US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AE49C5A0-6B04-C40E-2EAD-C5F77E93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2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25011" y="5431267"/>
            <a:ext cx="109761" cy="13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466639" y="2487707"/>
            <a:ext cx="2025127" cy="2269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386878" y="5423198"/>
            <a:ext cx="216498" cy="18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691959" y="5529430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884252" y="5424545"/>
            <a:ext cx="110938" cy="18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108985" y="5261834"/>
            <a:ext cx="4553174" cy="597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74126" y="5331777"/>
          <a:ext cx="4338357" cy="33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5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4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25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350"/>
                        </a:lnSpc>
                        <a:tabLst>
                          <a:tab pos="370205" algn="l"/>
                        </a:tabLst>
                      </a:pPr>
                      <a:r>
                        <a:rPr sz="11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35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2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35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2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350"/>
                        </a:lnSpc>
                      </a:pPr>
                      <a:r>
                        <a:rPr sz="1100" b="0" spc="-10" dirty="0">
                          <a:latin typeface="Bookman Old Style"/>
                          <a:cs typeface="Bookman Old Style"/>
                        </a:rPr>
                        <a:t>1</a:t>
                      </a: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,3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35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1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5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3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495">
                <a:tc>
                  <a:txBody>
                    <a:bodyPr/>
                    <a:lstStyle/>
                    <a:p>
                      <a:pPr marL="31750">
                        <a:lnSpc>
                          <a:spcPts val="127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i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270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3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ts val="1395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jk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95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j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ts val="1395"/>
                        </a:lnSpc>
                      </a:pPr>
                      <a:r>
                        <a:rPr sz="1100" b="0" spc="100" dirty="0">
                          <a:latin typeface="Bookman Old Style"/>
                          <a:cs typeface="Bookman Old Style"/>
                        </a:rPr>
                        <a:t>jk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95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j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ts val="1395"/>
                        </a:lnSpc>
                      </a:pPr>
                      <a:r>
                        <a:rPr sz="1100" b="0" dirty="0">
                          <a:latin typeface="Bookman Old Style"/>
                          <a:cs typeface="Bookman Old Style"/>
                        </a:rPr>
                        <a:t>k</a:t>
                      </a:r>
                      <a:endParaRPr sz="1100">
                        <a:latin typeface="Bookman Old Style"/>
                        <a:cs typeface="Bookman Old Sty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802857" y="5663470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0865" y="5663470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16390" y="407805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2331" y="3912661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59499" y="3912661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70705" y="4137659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261653" y="4032774"/>
            <a:ext cx="110938" cy="185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4331310" y="4056534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86386" y="3870065"/>
            <a:ext cx="5588598" cy="597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5470233" y="4078057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0984" y="3912662"/>
            <a:ext cx="661147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  <a:tabLst>
                <a:tab pos="563686" algn="l"/>
              </a:tabLst>
            </a:pPr>
            <a:r>
              <a:rPr sz="1147" spc="-49" dirty="0">
                <a:latin typeface="Bookman Old Style"/>
                <a:cs typeface="Bookman Old Style"/>
              </a:rPr>
              <a:t>1</a:t>
            </a:r>
            <a:r>
              <a:rPr sz="1147" spc="-128" dirty="0">
                <a:latin typeface="Bookman Old Style"/>
                <a:cs typeface="Bookman Old Style"/>
              </a:rPr>
              <a:t>,</a:t>
            </a:r>
            <a:r>
              <a:rPr sz="1147" spc="-40" dirty="0">
                <a:latin typeface="Bookman Old Style"/>
                <a:cs typeface="Bookman Old Style"/>
              </a:rPr>
              <a:t>2</a:t>
            </a:r>
            <a:r>
              <a:rPr sz="1147" dirty="0">
                <a:latin typeface="Bookman Old Style"/>
                <a:cs typeface="Bookman Old Style"/>
              </a:rPr>
              <a:t>	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78209" y="4271693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09247" y="3912662"/>
            <a:ext cx="328893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</a:pPr>
            <a:r>
              <a:rPr sz="1147" spc="-49" dirty="0">
                <a:latin typeface="Bookman Old Style"/>
                <a:cs typeface="Bookman Old Style"/>
              </a:rPr>
              <a:t>0</a:t>
            </a:r>
            <a:r>
              <a:rPr sz="1147" spc="-132" dirty="0">
                <a:latin typeface="Bookman Old Style"/>
                <a:cs typeface="Bookman Old Style"/>
              </a:rPr>
              <a:t>,</a:t>
            </a: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24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87923" y="4056534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86535" y="4271693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57711" y="407805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8424" y="3912662"/>
            <a:ext cx="643218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98057">
              <a:lnSpc>
                <a:spcPts val="1341"/>
              </a:lnSpc>
              <a:spcBef>
                <a:spcPts val="106"/>
              </a:spcBef>
              <a:tabLst>
                <a:tab pos="546316" algn="l"/>
              </a:tabLst>
            </a:pPr>
            <a:r>
              <a:rPr sz="1147" spc="-49" dirty="0">
                <a:latin typeface="Bookman Old Style"/>
                <a:cs typeface="Bookman Old Style"/>
              </a:rPr>
              <a:t>2</a:t>
            </a:r>
            <a:r>
              <a:rPr sz="1147" spc="-128" dirty="0">
                <a:latin typeface="Bookman Old Style"/>
                <a:cs typeface="Bookman Old Style"/>
              </a:rPr>
              <a:t>,</a:t>
            </a:r>
            <a:r>
              <a:rPr sz="1147" spc="-40" dirty="0">
                <a:latin typeface="Bookman Old Style"/>
                <a:cs typeface="Bookman Old Style"/>
              </a:rPr>
              <a:t>2</a:t>
            </a:r>
            <a:r>
              <a:rPr sz="1147" dirty="0">
                <a:latin typeface="Bookman Old Style"/>
                <a:cs typeface="Bookman Old Style"/>
              </a:rPr>
              <a:t>	</a:t>
            </a: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62" dirty="0">
                <a:latin typeface="Bookman Old Style"/>
                <a:cs typeface="Bookman Old Style"/>
              </a:rPr>
              <a:t>ii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6233" y="4271693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24875" y="4078057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00215" y="3912661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2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26084" y="2967301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091955" y="2801905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69142" y="2801905"/>
            <a:ext cx="18097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69218" algn="l"/>
              </a:tabLst>
            </a:pPr>
            <a:r>
              <a:rPr sz="114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580348" y="3026932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5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/>
          <p:nvPr/>
        </p:nvSpPr>
        <p:spPr>
          <a:xfrm>
            <a:off x="4771296" y="2922047"/>
            <a:ext cx="110938" cy="1855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61"/>
          <p:cNvSpPr txBox="1"/>
          <p:nvPr/>
        </p:nvSpPr>
        <p:spPr>
          <a:xfrm>
            <a:off x="4836888" y="2945778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90652" y="2759338"/>
            <a:ext cx="3980329" cy="5970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 txBox="1"/>
          <p:nvPr/>
        </p:nvSpPr>
        <p:spPr>
          <a:xfrm>
            <a:off x="5505263" y="2801906"/>
            <a:ext cx="330013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5987">
              <a:lnSpc>
                <a:spcPts val="1341"/>
              </a:lnSpc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0</a:t>
            </a:r>
            <a:r>
              <a:rPr sz="1147" spc="-128" dirty="0">
                <a:latin typeface="Bookman Old Style"/>
                <a:cs typeface="Bookman Old Style"/>
              </a:rPr>
              <a:t>,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132" dirty="0">
                <a:latin typeface="Bookman Old Style"/>
                <a:cs typeface="Bookman Old Style"/>
              </a:rPr>
              <a:t>ji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xfrm>
            <a:off x="10406874" y="6921482"/>
            <a:ext cx="193675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/>
              <a:t>1</a:t>
            </a:r>
            <a:fld id="{81D60167-4931-47E6-BA6A-407CBD079E47}" type="slidenum">
              <a:rPr smtClean="0"/>
              <a:pPr marL="12700">
                <a:lnSpc>
                  <a:spcPts val="1240"/>
                </a:lnSpc>
              </a:pPr>
              <a:t>14</a:t>
            </a:fld>
            <a:endParaRPr dirty="0"/>
          </a:p>
        </p:txBody>
      </p:sp>
      <p:sp>
        <p:nvSpPr>
          <p:cNvPr id="64" name="object 64"/>
          <p:cNvSpPr txBox="1"/>
          <p:nvPr/>
        </p:nvSpPr>
        <p:spPr>
          <a:xfrm>
            <a:off x="5985273" y="2945778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83860" y="3160938"/>
            <a:ext cx="918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99" dirty="0">
                <a:latin typeface="Bookman Old Style"/>
                <a:cs typeface="Bookman Old Style"/>
              </a:rPr>
              <a:t>j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55054" y="2967301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984458" y="2801906"/>
            <a:ext cx="643218" cy="34700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98057">
              <a:lnSpc>
                <a:spcPts val="1341"/>
              </a:lnSpc>
              <a:spcBef>
                <a:spcPts val="106"/>
              </a:spcBef>
              <a:tabLst>
                <a:tab pos="546316" algn="l"/>
              </a:tabLst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r>
              <a:rPr sz="1147" spc="-128" dirty="0">
                <a:latin typeface="Bookman Old Style"/>
                <a:cs typeface="Bookman Old Style"/>
              </a:rPr>
              <a:t>,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r>
              <a:rPr sz="1147" dirty="0">
                <a:latin typeface="Bookman Old Style"/>
                <a:cs typeface="Bookman Old Style"/>
              </a:rPr>
              <a:t>	</a:t>
            </a: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  <a:p>
            <a:pPr marL="11206">
              <a:lnSpc>
                <a:spcPts val="1341"/>
              </a:lnSpc>
            </a:pPr>
            <a:r>
              <a:rPr sz="1147" spc="62" dirty="0">
                <a:latin typeface="Bookman Old Style"/>
                <a:cs typeface="Bookman Old Style"/>
              </a:rPr>
              <a:t>ii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52267" y="3160938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22308" y="2967301"/>
            <a:ext cx="7451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62" dirty="0">
                <a:latin typeface="Bookman Old Style"/>
                <a:cs typeface="Bookman Old Style"/>
              </a:rPr>
              <a:t>i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697557" y="2801905"/>
            <a:ext cx="10813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-40" dirty="0">
                <a:latin typeface="Bookman Old Style"/>
                <a:cs typeface="Bookman Old Style"/>
              </a:rPr>
              <a:t>1</a:t>
            </a:r>
            <a:endParaRPr sz="1147">
              <a:latin typeface="Bookman Old Style"/>
              <a:cs typeface="Bookman Old Style"/>
            </a:endParaRPr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61826022-46CF-4AB4-B53D-9325A74A5B7A}"/>
              </a:ext>
            </a:extLst>
          </p:cNvPr>
          <p:cNvSpPr txBox="1">
            <a:spLocks/>
          </p:cNvSpPr>
          <p:nvPr/>
        </p:nvSpPr>
        <p:spPr>
          <a:xfrm>
            <a:off x="2047686" y="567892"/>
            <a:ext cx="7625127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rgbClr val="0070C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883" spc="-13" dirty="0"/>
              <a:t>Training RNN: Forward Pass</a:t>
            </a:r>
            <a:endParaRPr lang="en-US" sz="3883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9F929-A0D7-A844-7283-E0A4BAFD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7EBE-E5A9-4E13-AC25-1DCFB5FBF2B1}" type="datetime1">
              <a:rPr lang="en-US" smtClean="0"/>
              <a:t>3/12/2025</a:t>
            </a:fld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5C8CC80F-1FC3-ACA5-9CE2-B549A9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5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776" y="88368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Recurrent Neural</a:t>
            </a:r>
            <a:r>
              <a:rPr spc="-90" dirty="0"/>
              <a:t> </a:t>
            </a:r>
            <a:r>
              <a:rPr spc="-5" dirty="0"/>
              <a:t>Network</a:t>
            </a: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3C182-FD92-4F70-8381-28FB6E29A618}"/>
              </a:ext>
            </a:extLst>
          </p:cNvPr>
          <p:cNvGrpSpPr/>
          <p:nvPr/>
        </p:nvGrpSpPr>
        <p:grpSpPr>
          <a:xfrm>
            <a:off x="8920384" y="1827380"/>
            <a:ext cx="1567754" cy="2891550"/>
            <a:chOff x="7396384" y="1827380"/>
            <a:chExt cx="1567754" cy="2891550"/>
          </a:xfrm>
        </p:grpSpPr>
        <p:sp>
          <p:nvSpPr>
            <p:cNvPr id="3" name="object 3"/>
            <p:cNvSpPr txBox="1"/>
            <p:nvPr/>
          </p:nvSpPr>
          <p:spPr>
            <a:xfrm>
              <a:off x="7703134" y="4114918"/>
              <a:ext cx="420370" cy="604012"/>
            </a:xfrm>
            <a:prstGeom prst="rect">
              <a:avLst/>
            </a:prstGeom>
            <a:solidFill>
              <a:srgbClr val="F4CCCC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3810" rIns="0" bIns="0" rtlCol="0">
              <a:spAutoFit/>
            </a:bodyPr>
            <a:lstStyle/>
            <a:p>
              <a:pPr>
                <a:spcBef>
                  <a:spcPts val="30"/>
                </a:spcBef>
              </a:pPr>
              <a:endParaRPr sz="2100" dirty="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7396384" y="3091701"/>
              <a:ext cx="1033780" cy="459741"/>
            </a:xfrm>
            <a:prstGeom prst="rect">
              <a:avLst/>
            </a:prstGeom>
            <a:solidFill>
              <a:srgbClr val="38751C"/>
            </a:solidFill>
          </p:spPr>
          <p:txBody>
            <a:bodyPr vert="horz" wrap="square" lIns="0" tIns="180975" rIns="0" bIns="0" rtlCol="0">
              <a:spAutoFit/>
            </a:bodyPr>
            <a:lstStyle/>
            <a:p>
              <a:pPr marL="268605">
                <a:spcBef>
                  <a:spcPts val="1425"/>
                </a:spcBef>
              </a:pPr>
              <a:r>
                <a:rPr spc="-5" dirty="0">
                  <a:solidFill>
                    <a:srgbClr val="FFFFFF"/>
                  </a:solidFill>
                  <a:latin typeface="Arial"/>
                  <a:cs typeface="Arial"/>
                </a:rPr>
                <a:t>RNN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7703134" y="1827380"/>
              <a:ext cx="420370" cy="604012"/>
            </a:xfrm>
            <a:prstGeom prst="rect">
              <a:avLst/>
            </a:prstGeom>
            <a:solidFill>
              <a:srgbClr val="C8DAF7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3810" rIns="0" bIns="0" rtlCol="0">
              <a:spAutoFit/>
            </a:bodyPr>
            <a:lstStyle/>
            <a:p>
              <a:pPr>
                <a:spcBef>
                  <a:spcPts val="30"/>
                </a:spcBef>
              </a:pPr>
              <a:endParaRPr sz="210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y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872083" y="2761342"/>
              <a:ext cx="81974" cy="330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72083" y="3767144"/>
              <a:ext cx="81974" cy="347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object 8"/>
            <p:cNvGrpSpPr/>
            <p:nvPr/>
          </p:nvGrpSpPr>
          <p:grpSpPr>
            <a:xfrm>
              <a:off x="8422483" y="3248476"/>
              <a:ext cx="541655" cy="324485"/>
              <a:chOff x="8422482" y="2391225"/>
              <a:chExt cx="541655" cy="324485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8432007" y="2400750"/>
                <a:ext cx="522605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22604" h="274319">
                    <a:moveTo>
                      <a:pt x="0" y="0"/>
                    </a:moveTo>
                    <a:lnTo>
                      <a:pt x="28644" y="8200"/>
                    </a:lnTo>
                    <a:lnTo>
                      <a:pt x="69199" y="18641"/>
                    </a:lnTo>
                    <a:lnTo>
                      <a:pt x="118904" y="30961"/>
                    </a:lnTo>
                    <a:lnTo>
                      <a:pt x="174997" y="44801"/>
                    </a:lnTo>
                    <a:lnTo>
                      <a:pt x="234718" y="59801"/>
                    </a:lnTo>
                    <a:lnTo>
                      <a:pt x="295305" y="75601"/>
                    </a:lnTo>
                    <a:lnTo>
                      <a:pt x="353997" y="91843"/>
                    </a:lnTo>
                    <a:lnTo>
                      <a:pt x="408034" y="108165"/>
                    </a:lnTo>
                    <a:lnTo>
                      <a:pt x="454653" y="124208"/>
                    </a:lnTo>
                    <a:lnTo>
                      <a:pt x="491095" y="139613"/>
                    </a:lnTo>
                    <a:lnTo>
                      <a:pt x="522398" y="167069"/>
                    </a:lnTo>
                    <a:lnTo>
                      <a:pt x="508640" y="181960"/>
                    </a:lnTo>
                    <a:lnTo>
                      <a:pt x="472905" y="197058"/>
                    </a:lnTo>
                    <a:lnTo>
                      <a:pt x="420033" y="212103"/>
                    </a:lnTo>
                    <a:lnTo>
                      <a:pt x="354867" y="226835"/>
                    </a:lnTo>
                    <a:lnTo>
                      <a:pt x="282249" y="240994"/>
                    </a:lnTo>
                    <a:lnTo>
                      <a:pt x="235229" y="249426"/>
                    </a:lnTo>
                    <a:lnTo>
                      <a:pt x="188371" y="257469"/>
                    </a:lnTo>
                    <a:lnTo>
                      <a:pt x="142858" y="265062"/>
                    </a:lnTo>
                    <a:lnTo>
                      <a:pt x="99874" y="272144"/>
                    </a:lnTo>
                    <a:lnTo>
                      <a:pt x="89299" y="273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8426682" y="2634144"/>
                <a:ext cx="109699" cy="80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1" name="object 11"/>
          <p:cNvSpPr txBox="1"/>
          <p:nvPr/>
        </p:nvSpPr>
        <p:spPr>
          <a:xfrm>
            <a:off x="1858749" y="1854703"/>
            <a:ext cx="51435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process </a:t>
            </a:r>
            <a:r>
              <a:rPr dirty="0">
                <a:latin typeface="Arial"/>
                <a:cs typeface="Arial"/>
              </a:rPr>
              <a:t>a sequence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vectors </a:t>
            </a:r>
            <a:r>
              <a:rPr b="1"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by  applying </a:t>
            </a:r>
            <a:r>
              <a:rPr dirty="0">
                <a:latin typeface="Arial"/>
                <a:cs typeface="Arial"/>
              </a:rPr>
              <a:t>a </a:t>
            </a:r>
            <a:r>
              <a:rPr b="1" spc="-5" dirty="0">
                <a:latin typeface="Arial"/>
                <a:cs typeface="Arial"/>
              </a:rPr>
              <a:t>recurrence </a:t>
            </a:r>
            <a:r>
              <a:rPr b="1" dirty="0">
                <a:latin typeface="Arial"/>
                <a:cs typeface="Arial"/>
              </a:rPr>
              <a:t>formula </a:t>
            </a:r>
            <a:r>
              <a:rPr spc="-5" dirty="0">
                <a:latin typeface="Arial"/>
                <a:cs typeface="Arial"/>
              </a:rPr>
              <a:t>at every time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step:</a:t>
            </a:r>
            <a:endParaRPr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08871" y="2917620"/>
            <a:ext cx="4008754" cy="654050"/>
            <a:chOff x="1784871" y="2060370"/>
            <a:chExt cx="4008754" cy="654050"/>
          </a:xfrm>
        </p:grpSpPr>
        <p:sp>
          <p:nvSpPr>
            <p:cNvPr id="13" name="object 13"/>
            <p:cNvSpPr/>
            <p:nvPr/>
          </p:nvSpPr>
          <p:spPr>
            <a:xfrm>
              <a:off x="1861243" y="2132312"/>
              <a:ext cx="3932235" cy="5695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4396" y="2069895"/>
              <a:ext cx="621030" cy="614680"/>
            </a:xfrm>
            <a:custGeom>
              <a:avLst/>
              <a:gdLst/>
              <a:ahLst/>
              <a:cxnLst/>
              <a:rect l="l" t="t" r="r" b="b"/>
              <a:pathLst>
                <a:path w="621030" h="614680">
                  <a:moveTo>
                    <a:pt x="0" y="0"/>
                  </a:moveTo>
                  <a:lnTo>
                    <a:pt x="620698" y="0"/>
                  </a:lnTo>
                  <a:lnTo>
                    <a:pt x="620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8017" y="2090545"/>
              <a:ext cx="939800" cy="614680"/>
            </a:xfrm>
            <a:custGeom>
              <a:avLst/>
              <a:gdLst/>
              <a:ahLst/>
              <a:cxnLst/>
              <a:rect l="l" t="t" r="r" b="b"/>
              <a:pathLst>
                <a:path w="939800" h="614680">
                  <a:moveTo>
                    <a:pt x="0" y="0"/>
                  </a:moveTo>
                  <a:lnTo>
                    <a:pt x="939298" y="0"/>
                  </a:lnTo>
                  <a:lnTo>
                    <a:pt x="9392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0439" y="2090545"/>
              <a:ext cx="549275" cy="614680"/>
            </a:xfrm>
            <a:custGeom>
              <a:avLst/>
              <a:gdLst/>
              <a:ahLst/>
              <a:cxnLst/>
              <a:rect l="l" t="t" r="r" b="b"/>
              <a:pathLst>
                <a:path w="549275" h="614680">
                  <a:moveTo>
                    <a:pt x="0" y="0"/>
                  </a:moveTo>
                  <a:lnTo>
                    <a:pt x="548698" y="0"/>
                  </a:lnTo>
                  <a:lnTo>
                    <a:pt x="548698" y="614098"/>
                  </a:lnTo>
                  <a:lnTo>
                    <a:pt x="0" y="6140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18526" y="3613652"/>
            <a:ext cx="580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spc="-7" baseline="2314" dirty="0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state	</a:t>
            </a:r>
            <a:r>
              <a:rPr sz="3600" spc="-7" baseline="2314" dirty="0">
                <a:solidFill>
                  <a:srgbClr val="38751C"/>
                </a:solidFill>
                <a:latin typeface="Arial"/>
                <a:cs typeface="Arial"/>
              </a:rPr>
              <a:t>old </a:t>
            </a:r>
            <a:r>
              <a:rPr sz="3600" baseline="2314" dirty="0">
                <a:solidFill>
                  <a:srgbClr val="38751C"/>
                </a:solidFill>
                <a:latin typeface="Arial"/>
                <a:cs typeface="Arial"/>
              </a:rPr>
              <a:t>state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1192" y="3975601"/>
            <a:ext cx="208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42718" y="2927145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8" y="0"/>
                </a:lnTo>
                <a:lnTo>
                  <a:pt x="719698" y="614098"/>
                </a:lnTo>
                <a:lnTo>
                  <a:pt x="0" y="61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31124" y="4270352"/>
            <a:ext cx="256476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2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with parameters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55368" y="3617444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8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2B54EA7-1F25-026D-AFF0-5A7C9B0B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67E41-7257-4C5F-98E4-D430C4D0480B}" type="datetime1">
              <a:rPr lang="en-US" smtClean="0"/>
              <a:t>3/12/2025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2AE6F4D6-415A-4B7A-CAE5-A1B76AE2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0ADCAFA-30ED-F48C-1DBA-46834FDD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776" y="883686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Recurrent Neural</a:t>
            </a:r>
            <a:r>
              <a:rPr spc="-90" dirty="0"/>
              <a:t> </a:t>
            </a:r>
            <a:r>
              <a:rPr spc="-5" dirty="0"/>
              <a:t>Network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7134" y="4114918"/>
            <a:ext cx="420370" cy="60401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0384" y="3091702"/>
            <a:ext cx="1033780" cy="459741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spcBef>
                <a:spcPts val="142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27134" y="1827380"/>
            <a:ext cx="420370" cy="604012"/>
          </a:xfrm>
          <a:prstGeom prst="rect">
            <a:avLst/>
          </a:prstGeom>
          <a:solidFill>
            <a:srgbClr val="C8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96083" y="2761343"/>
            <a:ext cx="81974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96083" y="3767144"/>
            <a:ext cx="81974" cy="34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946484" y="3248477"/>
            <a:ext cx="541655" cy="324485"/>
            <a:chOff x="8422482" y="2391225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8432007" y="2400750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4" y="8200"/>
                  </a:lnTo>
                  <a:lnTo>
                    <a:pt x="69199" y="18641"/>
                  </a:lnTo>
                  <a:lnTo>
                    <a:pt x="118904" y="30961"/>
                  </a:lnTo>
                  <a:lnTo>
                    <a:pt x="174997" y="44801"/>
                  </a:lnTo>
                  <a:lnTo>
                    <a:pt x="234718" y="59801"/>
                  </a:lnTo>
                  <a:lnTo>
                    <a:pt x="295305" y="75601"/>
                  </a:lnTo>
                  <a:lnTo>
                    <a:pt x="353997" y="91843"/>
                  </a:lnTo>
                  <a:lnTo>
                    <a:pt x="408034" y="108165"/>
                  </a:lnTo>
                  <a:lnTo>
                    <a:pt x="454653" y="124208"/>
                  </a:lnTo>
                  <a:lnTo>
                    <a:pt x="491095" y="139613"/>
                  </a:lnTo>
                  <a:lnTo>
                    <a:pt x="522398" y="167069"/>
                  </a:lnTo>
                  <a:lnTo>
                    <a:pt x="508640" y="181960"/>
                  </a:lnTo>
                  <a:lnTo>
                    <a:pt x="472905" y="197058"/>
                  </a:lnTo>
                  <a:lnTo>
                    <a:pt x="420033" y="212103"/>
                  </a:lnTo>
                  <a:lnTo>
                    <a:pt x="354867" y="226835"/>
                  </a:lnTo>
                  <a:lnTo>
                    <a:pt x="282249" y="240994"/>
                  </a:lnTo>
                  <a:lnTo>
                    <a:pt x="235229" y="249426"/>
                  </a:lnTo>
                  <a:lnTo>
                    <a:pt x="188371" y="257469"/>
                  </a:lnTo>
                  <a:lnTo>
                    <a:pt x="142858" y="265062"/>
                  </a:lnTo>
                  <a:lnTo>
                    <a:pt x="99874" y="272144"/>
                  </a:lnTo>
                  <a:lnTo>
                    <a:pt x="89299" y="273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6682" y="2634144"/>
              <a:ext cx="109699" cy="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58749" y="1854703"/>
            <a:ext cx="51435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process </a:t>
            </a:r>
            <a:r>
              <a:rPr dirty="0">
                <a:latin typeface="Arial"/>
                <a:cs typeface="Arial"/>
              </a:rPr>
              <a:t>a sequence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vectors </a:t>
            </a:r>
            <a:r>
              <a:rPr b="1" dirty="0">
                <a:latin typeface="Arial"/>
                <a:cs typeface="Arial"/>
              </a:rPr>
              <a:t>x </a:t>
            </a:r>
            <a:r>
              <a:rPr spc="-5" dirty="0">
                <a:latin typeface="Arial"/>
                <a:cs typeface="Arial"/>
              </a:rPr>
              <a:t>by  applying </a:t>
            </a:r>
            <a:r>
              <a:rPr dirty="0">
                <a:latin typeface="Arial"/>
                <a:cs typeface="Arial"/>
              </a:rPr>
              <a:t>a </a:t>
            </a:r>
            <a:r>
              <a:rPr b="1" spc="-5" dirty="0">
                <a:latin typeface="Arial"/>
                <a:cs typeface="Arial"/>
              </a:rPr>
              <a:t>recurrence </a:t>
            </a:r>
            <a:r>
              <a:rPr b="1" dirty="0">
                <a:latin typeface="Arial"/>
                <a:cs typeface="Arial"/>
              </a:rPr>
              <a:t>formula </a:t>
            </a:r>
            <a:r>
              <a:rPr spc="-5" dirty="0">
                <a:latin typeface="Arial"/>
                <a:cs typeface="Arial"/>
              </a:rPr>
              <a:t>at every time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step: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5245" y="2989562"/>
            <a:ext cx="3932235" cy="56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6100" y="4260151"/>
            <a:ext cx="587819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Notice: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function and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set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1FBDEF7-86BB-5298-113D-8C5C9378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1E7-60EB-414F-8B7B-DB4EB90F867C}" type="datetime1">
              <a:rPr lang="en-US" smtClean="0"/>
              <a:t>3/12/2025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10174E5-320A-CDEE-22ED-AE8FB48A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6C8356E-AF57-E671-1299-57490B1B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8770" y="883688"/>
            <a:ext cx="7110730" cy="85026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(Vanilla) Recurrent Neural</a:t>
            </a:r>
            <a:r>
              <a:rPr spc="-85" dirty="0"/>
              <a:t> </a:t>
            </a:r>
            <a:r>
              <a:rPr spc="-5" dirty="0"/>
              <a:t>Network</a:t>
            </a:r>
            <a:endParaRPr/>
          </a:p>
          <a:p>
            <a:pPr marL="60960">
              <a:spcBef>
                <a:spcPts val="15"/>
              </a:spcBef>
            </a:pPr>
            <a:r>
              <a:rPr sz="1800" spc="-5" dirty="0"/>
              <a:t>The </a:t>
            </a:r>
            <a:r>
              <a:rPr sz="1800" dirty="0"/>
              <a:t>state consists </a:t>
            </a:r>
            <a:r>
              <a:rPr sz="1800" spc="-5" dirty="0"/>
              <a:t>of </a:t>
            </a:r>
            <a:r>
              <a:rPr sz="1800" dirty="0"/>
              <a:t>a single </a:t>
            </a:r>
            <a:r>
              <a:rPr sz="1800" i="1" dirty="0">
                <a:latin typeface="Arial"/>
                <a:cs typeface="Arial"/>
              </a:rPr>
              <a:t>“hidden” </a:t>
            </a:r>
            <a:r>
              <a:rPr sz="1800" dirty="0"/>
              <a:t>vector</a:t>
            </a:r>
            <a:r>
              <a:rPr sz="1800" spc="-25" dirty="0"/>
              <a:t> 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dirty="0"/>
              <a:t>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3EAA48-F3FF-4AB7-8E43-C18650301EF6}"/>
              </a:ext>
            </a:extLst>
          </p:cNvPr>
          <p:cNvGrpSpPr/>
          <p:nvPr/>
        </p:nvGrpSpPr>
        <p:grpSpPr>
          <a:xfrm>
            <a:off x="2033275" y="2028324"/>
            <a:ext cx="1487387" cy="2747901"/>
            <a:chOff x="509274" y="2028323"/>
            <a:chExt cx="1487387" cy="2747901"/>
          </a:xfrm>
        </p:grpSpPr>
        <p:sp>
          <p:nvSpPr>
            <p:cNvPr id="3" name="object 3"/>
            <p:cNvSpPr txBox="1"/>
            <p:nvPr/>
          </p:nvSpPr>
          <p:spPr>
            <a:xfrm>
              <a:off x="800124" y="4197219"/>
              <a:ext cx="398145" cy="579005"/>
            </a:xfrm>
            <a:prstGeom prst="rect">
              <a:avLst/>
            </a:prstGeom>
            <a:solidFill>
              <a:srgbClr val="F4CCCC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1905" rIns="0" bIns="0" rtlCol="0">
              <a:spAutoFit/>
            </a:bodyPr>
            <a:lstStyle/>
            <a:p>
              <a:pPr>
                <a:spcBef>
                  <a:spcPts val="15"/>
                </a:spcBef>
              </a:pPr>
              <a:endParaRPr sz="1950" dirty="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09274" y="3227071"/>
              <a:ext cx="979805" cy="442429"/>
            </a:xfrm>
            <a:prstGeom prst="rect">
              <a:avLst/>
            </a:prstGeom>
            <a:solidFill>
              <a:srgbClr val="38751C"/>
            </a:solidFill>
          </p:spPr>
          <p:txBody>
            <a:bodyPr vert="horz" wrap="square" lIns="0" tIns="163830" rIns="0" bIns="0" rtlCol="0">
              <a:spAutoFit/>
            </a:bodyPr>
            <a:lstStyle/>
            <a:p>
              <a:pPr marL="241935">
                <a:spcBef>
                  <a:spcPts val="1290"/>
                </a:spcBef>
              </a:pPr>
              <a:r>
                <a:rPr spc="-5" dirty="0">
                  <a:solidFill>
                    <a:srgbClr val="FFFFFF"/>
                  </a:solidFill>
                  <a:latin typeface="Arial"/>
                  <a:cs typeface="Arial"/>
                </a:rPr>
                <a:t>RNN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800124" y="2028323"/>
              <a:ext cx="398145" cy="579005"/>
            </a:xfrm>
            <a:prstGeom prst="rect">
              <a:avLst/>
            </a:prstGeom>
            <a:solidFill>
              <a:srgbClr val="C8DAF7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1905" rIns="0" bIns="0" rtlCol="0">
              <a:spAutoFit/>
            </a:bodyPr>
            <a:lstStyle/>
            <a:p>
              <a:pPr>
                <a:spcBef>
                  <a:spcPts val="15"/>
                </a:spcBef>
              </a:pPr>
              <a:endParaRPr sz="19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y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58184" y="2914795"/>
              <a:ext cx="81979" cy="3122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8184" y="3868443"/>
              <a:ext cx="81979" cy="328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object 8"/>
            <p:cNvGrpSpPr/>
            <p:nvPr/>
          </p:nvGrpSpPr>
          <p:grpSpPr>
            <a:xfrm>
              <a:off x="1481677" y="3375220"/>
              <a:ext cx="514984" cy="309245"/>
              <a:chOff x="1481677" y="2517969"/>
              <a:chExt cx="514984" cy="309245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1491201" y="2527494"/>
                <a:ext cx="495934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495935" h="259080">
                    <a:moveTo>
                      <a:pt x="0" y="0"/>
                    </a:moveTo>
                    <a:lnTo>
                      <a:pt x="30225" y="8592"/>
                    </a:lnTo>
                    <a:lnTo>
                      <a:pt x="73607" y="19675"/>
                    </a:lnTo>
                    <a:lnTo>
                      <a:pt x="126748" y="32805"/>
                    </a:lnTo>
                    <a:lnTo>
                      <a:pt x="186247" y="47540"/>
                    </a:lnTo>
                    <a:lnTo>
                      <a:pt x="248707" y="63436"/>
                    </a:lnTo>
                    <a:lnTo>
                      <a:pt x="310729" y="80050"/>
                    </a:lnTo>
                    <a:lnTo>
                      <a:pt x="368913" y="96940"/>
                    </a:lnTo>
                    <a:lnTo>
                      <a:pt x="419862" y="113663"/>
                    </a:lnTo>
                    <a:lnTo>
                      <a:pt x="460176" y="129776"/>
                    </a:lnTo>
                    <a:lnTo>
                      <a:pt x="495306" y="158399"/>
                    </a:lnTo>
                    <a:lnTo>
                      <a:pt x="482258" y="172515"/>
                    </a:lnTo>
                    <a:lnTo>
                      <a:pt x="398245" y="201090"/>
                    </a:lnTo>
                    <a:lnTo>
                      <a:pt x="336459" y="215054"/>
                    </a:lnTo>
                    <a:lnTo>
                      <a:pt x="267606" y="228474"/>
                    </a:lnTo>
                    <a:lnTo>
                      <a:pt x="223024" y="236480"/>
                    </a:lnTo>
                    <a:lnTo>
                      <a:pt x="178596" y="244112"/>
                    </a:lnTo>
                    <a:lnTo>
                      <a:pt x="135442" y="251311"/>
                    </a:lnTo>
                    <a:lnTo>
                      <a:pt x="94682" y="258024"/>
                    </a:lnTo>
                    <a:lnTo>
                      <a:pt x="90522" y="25872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487086" y="2745719"/>
                <a:ext cx="109679" cy="80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2" name="object 12"/>
          <p:cNvSpPr/>
          <p:nvPr/>
        </p:nvSpPr>
        <p:spPr>
          <a:xfrm>
            <a:off x="4510971" y="4362106"/>
            <a:ext cx="1858257" cy="391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5292" y="2264388"/>
            <a:ext cx="3006050" cy="435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86104" y="2896422"/>
            <a:ext cx="41275" cy="424815"/>
            <a:chOff x="4962102" y="2039170"/>
            <a:chExt cx="41275" cy="424815"/>
          </a:xfrm>
        </p:grpSpPr>
        <p:sp>
          <p:nvSpPr>
            <p:cNvPr id="15" name="object 15"/>
            <p:cNvSpPr/>
            <p:nvPr/>
          </p:nvSpPr>
          <p:spPr>
            <a:xfrm>
              <a:off x="4982590" y="2039170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6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6865" y="2415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B311CA-802C-40A1-AF59-364EB190F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991" y="3615207"/>
            <a:ext cx="5429250" cy="45720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506888D-5FF2-B794-8251-8E1AB636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641E-1FD1-4D81-B1DE-BC498E38B3A9}" type="datetime1">
              <a:rPr lang="en-US" smtClean="0"/>
              <a:t>3/12/2025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CF09C87-06A9-1761-0231-26C2F995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17FFB87-871C-F1A8-2A02-C9E1F4AF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1748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2269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49681" y="367146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867747" y="3356821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756162" y="335689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F7105F1-4FF8-E64D-66B8-46B3ED7F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0FDA-2CC9-41A6-958B-E08A04B2EF47}" type="datetime1">
              <a:rPr lang="en-US" smtClean="0"/>
              <a:t>3/12/2025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7FF330B-08D2-DC8F-30A7-DED4A78C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1AB8AB-1C65-1044-78E7-7155EDE0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7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1748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2269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49681" y="367146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867747" y="3356821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756162" y="335689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48268" y="3356821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130192" y="367146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436668" y="335689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58103F53-64FD-FAD3-E1FA-7EFB075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6CDD7-7FAD-483F-A7D4-537335778453}" type="datetime1">
              <a:rPr lang="en-US" smtClean="0"/>
              <a:t>3/12/2025</a:t>
            </a:fld>
            <a:endParaRPr lang="en-US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103AD02-4F82-0F54-1892-BA84655E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588C9D5-0B90-7915-96E6-D65426F5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8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Long-Short Term Memory (LSTM)</a:t>
            </a:r>
          </a:p>
          <a:p>
            <a:pPr lvl="1"/>
            <a:r>
              <a:rPr lang="en-US" dirty="0"/>
              <a:t>Gated Recurrent Units (GRU)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89B6-D088-4198-A947-B5BDF486B9E8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1748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2269" y="3008722"/>
            <a:ext cx="396240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49681" y="3671469"/>
            <a:ext cx="82550" cy="432434"/>
            <a:chOff x="1925681" y="2814219"/>
            <a:chExt cx="82550" cy="432434"/>
          </a:xfrm>
        </p:grpSpPr>
        <p:sp>
          <p:nvSpPr>
            <p:cNvPr id="6" name="object 6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867747" y="3356821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756162" y="3356894"/>
            <a:ext cx="377825" cy="82550"/>
            <a:chOff x="2232160" y="2499644"/>
            <a:chExt cx="377825" cy="82550"/>
          </a:xfrm>
        </p:grpSpPr>
        <p:sp>
          <p:nvSpPr>
            <p:cNvPr id="10" name="object 10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344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48268" y="3356821"/>
            <a:ext cx="3389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130192" y="3671469"/>
            <a:ext cx="82550" cy="432434"/>
            <a:chOff x="3606192" y="2814219"/>
            <a:chExt cx="82550" cy="432434"/>
          </a:xfrm>
        </p:grpSpPr>
        <p:sp>
          <p:nvSpPr>
            <p:cNvPr id="16" name="object 16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436668" y="3356894"/>
            <a:ext cx="377825" cy="82550"/>
            <a:chOff x="3912666" y="2499644"/>
            <a:chExt cx="377825" cy="82550"/>
          </a:xfrm>
        </p:grpSpPr>
        <p:sp>
          <p:nvSpPr>
            <p:cNvPr id="19" name="object 19"/>
            <p:cNvSpPr/>
            <p:nvPr/>
          </p:nvSpPr>
          <p:spPr>
            <a:xfrm>
              <a:off x="3912666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10689" y="3671469"/>
            <a:ext cx="82550" cy="432434"/>
            <a:chOff x="5286689" y="2814219"/>
            <a:chExt cx="82550" cy="432434"/>
          </a:xfrm>
        </p:grpSpPr>
        <p:sp>
          <p:nvSpPr>
            <p:cNvPr id="25" name="object 25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6258465" y="3356821"/>
            <a:ext cx="3092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29" name="object 29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E48F80BE-EB5C-0AFF-4893-45D28B36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A6AF-B7E6-44AD-942F-B2ADF07B81B2}" type="datetime1">
              <a:rPr lang="en-US" smtClean="0"/>
              <a:t>3/12/2025</a:t>
            </a:fld>
            <a:endParaRPr lang="en-US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629E8E5-76F4-6C62-DFAC-9D10313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6527283-249F-1F50-3B3B-F2E73A38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70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987" y="3003960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25700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7509" y="3003960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218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67747" y="3356821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2766" y="300872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8268" y="3356821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58467" y="3356821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07530" y="4431132"/>
            <a:ext cx="541020" cy="520065"/>
            <a:chOff x="783530" y="3573880"/>
            <a:chExt cx="541020" cy="520065"/>
          </a:xfrm>
        </p:grpSpPr>
        <p:sp>
          <p:nvSpPr>
            <p:cNvPr id="41" name="object 41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385317" y="448517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8269" y="3652869"/>
            <a:ext cx="6106795" cy="1745614"/>
            <a:chOff x="1044267" y="2795619"/>
            <a:chExt cx="6106795" cy="1745614"/>
          </a:xfrm>
        </p:grpSpPr>
        <p:sp>
          <p:nvSpPr>
            <p:cNvPr id="45" name="object 45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54" name="object 54"/>
          <p:cNvSpPr txBox="1"/>
          <p:nvPr/>
        </p:nvSpPr>
        <p:spPr>
          <a:xfrm>
            <a:off x="3421070" y="2051879"/>
            <a:ext cx="505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Re-use the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5" dirty="0">
                <a:latin typeface="Arial"/>
                <a:cs typeface="Arial"/>
              </a:rPr>
              <a:t>weight </a:t>
            </a:r>
            <a:r>
              <a:rPr dirty="0">
                <a:latin typeface="Arial"/>
                <a:cs typeface="Arial"/>
              </a:rPr>
              <a:t>matrix </a:t>
            </a:r>
            <a:r>
              <a:rPr spc="-5" dirty="0">
                <a:latin typeface="Arial"/>
                <a:cs typeface="Arial"/>
              </a:rPr>
              <a:t>at every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time-step</a:t>
            </a:r>
            <a:endParaRPr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3C831C6B-FB02-6A9E-0081-D8CB834E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7209-38BF-42BA-B2FA-3350F60F679B}" type="datetime1">
              <a:rPr lang="en-US" smtClean="0"/>
              <a:t>3/12/2025</a:t>
            </a:fld>
            <a:endParaRPr lang="en-US"/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4B6E7CC3-CAB7-0BA5-DC4D-1CE4B899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CC62853E-EF00-8750-45F1-376F55E6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987" y="3003960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25700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7509" y="3003960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218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67747" y="3356821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2766" y="300872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8268" y="3356821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58467" y="3356821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252834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T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9424684" y="264844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307530" y="4431132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385317" y="448517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68269" y="365286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3287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3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32766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2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137419" y="1879049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309269" y="264844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70" name="Date Placeholder 69">
            <a:extLst>
              <a:ext uri="{FF2B5EF4-FFF2-40B4-BE49-F238E27FC236}">
                <a16:creationId xmlns:a16="http://schemas.microsoft.com/office/drawing/2014/main" id="{EBBC44CE-471C-7291-C0DE-4A565017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3317-3F87-4E77-8EE4-743089FDB567}" type="datetime1">
              <a:rPr lang="en-US" smtClean="0"/>
              <a:t>3/12/2025</a:t>
            </a:fld>
            <a:endParaRPr lang="en-US"/>
          </a:p>
        </p:txBody>
      </p: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668ACC7F-CB94-1C6A-8140-883913A7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353B629C-B261-534E-AF1F-CCA1A42B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987" y="3003960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25700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7509" y="3003960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218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67747" y="3356821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2766" y="300872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8268" y="3356821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58467" y="3356821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252834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T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9424684" y="264844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307530" y="4431132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385317" y="448517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68269" y="365286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513287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3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32766" y="1851925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2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137419" y="1879049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309269" y="2648446"/>
            <a:ext cx="3458210" cy="360680"/>
            <a:chOff x="2785269" y="1791196"/>
            <a:chExt cx="3458210" cy="360680"/>
          </a:xfrm>
        </p:grpSpPr>
        <p:sp>
          <p:nvSpPr>
            <p:cNvPr id="64" name="object 64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4953557" y="2053085"/>
            <a:ext cx="435609" cy="430530"/>
            <a:chOff x="3429555" y="1195835"/>
            <a:chExt cx="435609" cy="430530"/>
          </a:xfrm>
        </p:grpSpPr>
        <p:sp>
          <p:nvSpPr>
            <p:cNvPr id="70" name="object 70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34317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958317" y="2057847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638754" y="2025960"/>
            <a:ext cx="435609" cy="430530"/>
            <a:chOff x="5114752" y="1168710"/>
            <a:chExt cx="435609" cy="430530"/>
          </a:xfrm>
        </p:grpSpPr>
        <p:sp>
          <p:nvSpPr>
            <p:cNvPr id="74" name="object 74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643514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2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378300" y="2025960"/>
            <a:ext cx="435609" cy="430530"/>
            <a:chOff x="6854298" y="1168710"/>
            <a:chExt cx="435609" cy="430530"/>
          </a:xfrm>
        </p:grpSpPr>
        <p:sp>
          <p:nvSpPr>
            <p:cNvPr id="78" name="object 78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383061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3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117847" y="2025960"/>
            <a:ext cx="435609" cy="430530"/>
            <a:chOff x="8593845" y="1168710"/>
            <a:chExt cx="435609" cy="430530"/>
          </a:xfrm>
        </p:grpSpPr>
        <p:sp>
          <p:nvSpPr>
            <p:cNvPr id="82" name="object 82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0122607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T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563118" y="2227157"/>
            <a:ext cx="377190" cy="82550"/>
            <a:chOff x="3039118" y="1369907"/>
            <a:chExt cx="377190" cy="82550"/>
          </a:xfrm>
        </p:grpSpPr>
        <p:sp>
          <p:nvSpPr>
            <p:cNvPr id="86" name="object 86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6258465" y="2200032"/>
            <a:ext cx="367030" cy="82550"/>
            <a:chOff x="4734465" y="1342782"/>
            <a:chExt cx="367030" cy="82550"/>
          </a:xfrm>
        </p:grpSpPr>
        <p:sp>
          <p:nvSpPr>
            <p:cNvPr id="89" name="object 89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95839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7938987" y="2200032"/>
            <a:ext cx="426084" cy="82550"/>
            <a:chOff x="6414987" y="1342782"/>
            <a:chExt cx="426084" cy="82550"/>
          </a:xfrm>
        </p:grpSpPr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9678533" y="2200032"/>
            <a:ext cx="426084" cy="82550"/>
            <a:chOff x="8154533" y="1342782"/>
            <a:chExt cx="426084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98" name="Date Placeholder 97">
            <a:extLst>
              <a:ext uri="{FF2B5EF4-FFF2-40B4-BE49-F238E27FC236}">
                <a16:creationId xmlns:a16="http://schemas.microsoft.com/office/drawing/2014/main" id="{E355E325-1C39-003D-83E2-90FD0529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E053-258D-4F6A-AFAB-C0B6D35A51A8}" type="datetime1">
              <a:rPr lang="en-US" smtClean="0"/>
              <a:t>3/12/2025</a:t>
            </a:fld>
            <a:endParaRPr lang="en-US"/>
          </a:p>
        </p:txBody>
      </p:sp>
      <p:sp>
        <p:nvSpPr>
          <p:cNvPr id="99" name="Footer Placeholder 98">
            <a:extLst>
              <a:ext uri="{FF2B5EF4-FFF2-40B4-BE49-F238E27FC236}">
                <a16:creationId xmlns:a16="http://schemas.microsoft.com/office/drawing/2014/main" id="{C7A7DC48-2A6D-B977-20D4-5D4D0766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339CEC02-69E4-5341-237F-A91DF20E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987" y="3003960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25700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7509" y="3003960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218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67747" y="3356821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2766" y="300872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8268" y="3356821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58467" y="3356821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9252834" y="185192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4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252834" y="1851925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T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9424684" y="2648448"/>
            <a:ext cx="82550" cy="370205"/>
            <a:chOff x="7900684" y="1791196"/>
            <a:chExt cx="82550" cy="370205"/>
          </a:xfrm>
        </p:grpSpPr>
        <p:sp>
          <p:nvSpPr>
            <p:cNvPr id="40" name="object 40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07530" y="4431132"/>
            <a:ext cx="541020" cy="520065"/>
            <a:chOff x="783530" y="3573880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385317" y="448517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68269" y="1851925"/>
            <a:ext cx="6106795" cy="3546475"/>
            <a:chOff x="1044267" y="994673"/>
            <a:chExt cx="6106795" cy="3546475"/>
          </a:xfrm>
        </p:grpSpPr>
        <p:sp>
          <p:nvSpPr>
            <p:cNvPr id="50" name="object 50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9287" y="994673"/>
              <a:ext cx="426084" cy="778510"/>
            </a:xfrm>
            <a:custGeom>
              <a:avLst/>
              <a:gdLst/>
              <a:ahLst/>
              <a:cxnLst/>
              <a:rect l="l" t="t" r="r" b="b"/>
              <a:pathLst>
                <a:path w="426085" h="778510">
                  <a:moveTo>
                    <a:pt x="4256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778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1906951" y="1133741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60" name="object 60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513287" y="1851925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3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32766" y="1851923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832766" y="1851925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2407" dirty="0">
                <a:latin typeface="Arial"/>
                <a:cs typeface="Arial"/>
              </a:rPr>
              <a:t>2</a:t>
            </a:r>
            <a:endParaRPr baseline="-3240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137419" y="1879049"/>
            <a:ext cx="426084" cy="521297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y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309269" y="2053085"/>
            <a:ext cx="3458210" cy="965200"/>
            <a:chOff x="2785269" y="1195835"/>
            <a:chExt cx="3458210" cy="965200"/>
          </a:xfrm>
        </p:grpSpPr>
        <p:sp>
          <p:nvSpPr>
            <p:cNvPr id="67" name="object 67"/>
            <p:cNvSpPr/>
            <p:nvPr/>
          </p:nvSpPr>
          <p:spPr>
            <a:xfrm>
              <a:off x="6202137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161137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21615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80615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85269" y="1818196"/>
              <a:ext cx="81999" cy="3332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34318" y="1200597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958317" y="2057847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638754" y="2025960"/>
            <a:ext cx="435609" cy="430530"/>
            <a:chOff x="5114752" y="1168710"/>
            <a:chExt cx="435609" cy="430530"/>
          </a:xfrm>
        </p:grpSpPr>
        <p:sp>
          <p:nvSpPr>
            <p:cNvPr id="76" name="object 76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19514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643514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2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78300" y="2025960"/>
            <a:ext cx="435609" cy="430530"/>
            <a:chOff x="6854298" y="1168710"/>
            <a:chExt cx="435609" cy="430530"/>
          </a:xfrm>
        </p:grpSpPr>
        <p:sp>
          <p:nvSpPr>
            <p:cNvPr id="80" name="object 80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59061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383061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6680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3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0117847" y="2025960"/>
            <a:ext cx="435609" cy="430530"/>
            <a:chOff x="8593845" y="1168710"/>
            <a:chExt cx="435609" cy="430530"/>
          </a:xfrm>
        </p:grpSpPr>
        <p:sp>
          <p:nvSpPr>
            <p:cNvPr id="84" name="object 84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8607" y="1173472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0122607" y="2030722"/>
            <a:ext cx="426084" cy="34047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2235">
              <a:spcBef>
                <a:spcPts val="495"/>
              </a:spcBef>
            </a:pPr>
            <a:r>
              <a:rPr dirty="0">
                <a:latin typeface="Arial"/>
                <a:cs typeface="Arial"/>
              </a:rPr>
              <a:t>L</a:t>
            </a:r>
            <a:r>
              <a:rPr baseline="-32407" dirty="0">
                <a:latin typeface="Arial"/>
                <a:cs typeface="Arial"/>
              </a:rPr>
              <a:t>T</a:t>
            </a:r>
            <a:endParaRPr baseline="-32407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563120" y="2200032"/>
            <a:ext cx="3801745" cy="109220"/>
            <a:chOff x="3039118" y="1342782"/>
            <a:chExt cx="3801745" cy="109220"/>
          </a:xfrm>
        </p:grpSpPr>
        <p:sp>
          <p:nvSpPr>
            <p:cNvPr id="88" name="object 88"/>
            <p:cNvSpPr/>
            <p:nvPr/>
          </p:nvSpPr>
          <p:spPr>
            <a:xfrm>
              <a:off x="3039118" y="1410897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10393" y="1369907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34465" y="1383772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95840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414987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5161" y="1342782"/>
              <a:ext cx="105499" cy="819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9669010" y="2200032"/>
            <a:ext cx="435609" cy="82550"/>
            <a:chOff x="8145008" y="1342782"/>
            <a:chExt cx="435609" cy="82550"/>
          </a:xfrm>
        </p:grpSpPr>
        <p:sp>
          <p:nvSpPr>
            <p:cNvPr id="95" name="object 95"/>
            <p:cNvSpPr/>
            <p:nvPr/>
          </p:nvSpPr>
          <p:spPr>
            <a:xfrm>
              <a:off x="8154533" y="1383772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74707" y="1342782"/>
              <a:ext cx="105499" cy="819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9722058" y="913401"/>
            <a:ext cx="664210" cy="505267"/>
          </a:xfrm>
          <a:prstGeom prst="rect">
            <a:avLst/>
          </a:prstGeom>
          <a:solidFill>
            <a:srgbClr val="D8D1E8"/>
          </a:solidFill>
          <a:ln w="9524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spcBef>
                <a:spcPts val="1060"/>
              </a:spcBef>
            </a:pP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573161" y="1362661"/>
            <a:ext cx="107849" cy="945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71167" y="1421973"/>
            <a:ext cx="4546600" cy="636270"/>
          </a:xfrm>
          <a:custGeom>
            <a:avLst/>
            <a:gdLst/>
            <a:ahLst/>
            <a:cxnLst/>
            <a:rect l="l" t="t" r="r" b="b"/>
            <a:pathLst>
              <a:path w="4546600" h="636269">
                <a:moveTo>
                  <a:pt x="0" y="635873"/>
                </a:moveTo>
                <a:lnTo>
                  <a:pt x="12456" y="598526"/>
                </a:lnTo>
                <a:lnTo>
                  <a:pt x="48787" y="563076"/>
                </a:lnTo>
                <a:lnTo>
                  <a:pt x="85503" y="540461"/>
                </a:lnTo>
                <a:lnTo>
                  <a:pt x="131676" y="518633"/>
                </a:lnTo>
                <a:lnTo>
                  <a:pt x="186845" y="497570"/>
                </a:lnTo>
                <a:lnTo>
                  <a:pt x="250550" y="477251"/>
                </a:lnTo>
                <a:lnTo>
                  <a:pt x="322328" y="457653"/>
                </a:lnTo>
                <a:lnTo>
                  <a:pt x="361100" y="448118"/>
                </a:lnTo>
                <a:lnTo>
                  <a:pt x="401718" y="438754"/>
                </a:lnTo>
                <a:lnTo>
                  <a:pt x="444124" y="429560"/>
                </a:lnTo>
                <a:lnTo>
                  <a:pt x="488259" y="420532"/>
                </a:lnTo>
                <a:lnTo>
                  <a:pt x="534067" y="411668"/>
                </a:lnTo>
                <a:lnTo>
                  <a:pt x="581490" y="402964"/>
                </a:lnTo>
                <a:lnTo>
                  <a:pt x="630470" y="394419"/>
                </a:lnTo>
                <a:lnTo>
                  <a:pt x="680949" y="386028"/>
                </a:lnTo>
                <a:lnTo>
                  <a:pt x="732869" y="377791"/>
                </a:lnTo>
                <a:lnTo>
                  <a:pt x="786174" y="369703"/>
                </a:lnTo>
                <a:lnTo>
                  <a:pt x="840806" y="361761"/>
                </a:lnTo>
                <a:lnTo>
                  <a:pt x="896706" y="353964"/>
                </a:lnTo>
                <a:lnTo>
                  <a:pt x="953817" y="346309"/>
                </a:lnTo>
                <a:lnTo>
                  <a:pt x="1012081" y="338792"/>
                </a:lnTo>
                <a:lnTo>
                  <a:pt x="1071441" y="331410"/>
                </a:lnTo>
                <a:lnTo>
                  <a:pt x="1131839" y="324162"/>
                </a:lnTo>
                <a:lnTo>
                  <a:pt x="1193218" y="317044"/>
                </a:lnTo>
                <a:lnTo>
                  <a:pt x="1255519" y="310054"/>
                </a:lnTo>
                <a:lnTo>
                  <a:pt x="1318685" y="303188"/>
                </a:lnTo>
                <a:lnTo>
                  <a:pt x="1382658" y="296444"/>
                </a:lnTo>
                <a:lnTo>
                  <a:pt x="1447382" y="289819"/>
                </a:lnTo>
                <a:lnTo>
                  <a:pt x="1512797" y="283311"/>
                </a:lnTo>
                <a:lnTo>
                  <a:pt x="1578847" y="276916"/>
                </a:lnTo>
                <a:lnTo>
                  <a:pt x="1645473" y="270632"/>
                </a:lnTo>
                <a:lnTo>
                  <a:pt x="1712618" y="264456"/>
                </a:lnTo>
                <a:lnTo>
                  <a:pt x="1780225" y="258385"/>
                </a:lnTo>
                <a:lnTo>
                  <a:pt x="1848235" y="252416"/>
                </a:lnTo>
                <a:lnTo>
                  <a:pt x="1916591" y="246548"/>
                </a:lnTo>
                <a:lnTo>
                  <a:pt x="1985236" y="240776"/>
                </a:lnTo>
                <a:lnTo>
                  <a:pt x="2054112" y="235098"/>
                </a:lnTo>
                <a:lnTo>
                  <a:pt x="2123160" y="229512"/>
                </a:lnTo>
                <a:lnTo>
                  <a:pt x="2192324" y="224014"/>
                </a:lnTo>
                <a:lnTo>
                  <a:pt x="2261545" y="218602"/>
                </a:lnTo>
                <a:lnTo>
                  <a:pt x="2316254" y="214383"/>
                </a:lnTo>
                <a:lnTo>
                  <a:pt x="2370934" y="210213"/>
                </a:lnTo>
                <a:lnTo>
                  <a:pt x="2425558" y="206088"/>
                </a:lnTo>
                <a:lnTo>
                  <a:pt x="2480097" y="202007"/>
                </a:lnTo>
                <a:lnTo>
                  <a:pt x="2534522" y="197965"/>
                </a:lnTo>
                <a:lnTo>
                  <a:pt x="2588804" y="193960"/>
                </a:lnTo>
                <a:lnTo>
                  <a:pt x="2642916" y="189988"/>
                </a:lnTo>
                <a:lnTo>
                  <a:pt x="2696829" y="186047"/>
                </a:lnTo>
                <a:lnTo>
                  <a:pt x="2750514" y="182133"/>
                </a:lnTo>
                <a:lnTo>
                  <a:pt x="2803943" y="178244"/>
                </a:lnTo>
                <a:lnTo>
                  <a:pt x="2857088" y="174376"/>
                </a:lnTo>
                <a:lnTo>
                  <a:pt x="2909919" y="170527"/>
                </a:lnTo>
                <a:lnTo>
                  <a:pt x="2962409" y="166693"/>
                </a:lnTo>
                <a:lnTo>
                  <a:pt x="3014529" y="162871"/>
                </a:lnTo>
                <a:lnTo>
                  <a:pt x="3066250" y="159058"/>
                </a:lnTo>
                <a:lnTo>
                  <a:pt x="3117545" y="155252"/>
                </a:lnTo>
                <a:lnTo>
                  <a:pt x="3168384" y="151449"/>
                </a:lnTo>
                <a:lnTo>
                  <a:pt x="3218739" y="147645"/>
                </a:lnTo>
                <a:lnTo>
                  <a:pt x="3268582" y="143839"/>
                </a:lnTo>
                <a:lnTo>
                  <a:pt x="3317884" y="140027"/>
                </a:lnTo>
                <a:lnTo>
                  <a:pt x="3366616" y="136206"/>
                </a:lnTo>
                <a:lnTo>
                  <a:pt x="3414751" y="132373"/>
                </a:lnTo>
                <a:lnTo>
                  <a:pt x="3462260" y="128524"/>
                </a:lnTo>
                <a:lnTo>
                  <a:pt x="3509114" y="124658"/>
                </a:lnTo>
                <a:lnTo>
                  <a:pt x="3555284" y="120770"/>
                </a:lnTo>
                <a:lnTo>
                  <a:pt x="3600743" y="116858"/>
                </a:lnTo>
                <a:lnTo>
                  <a:pt x="3645462" y="112918"/>
                </a:lnTo>
                <a:lnTo>
                  <a:pt x="3689413" y="108949"/>
                </a:lnTo>
                <a:lnTo>
                  <a:pt x="3732566" y="104945"/>
                </a:lnTo>
                <a:lnTo>
                  <a:pt x="3774893" y="100906"/>
                </a:lnTo>
                <a:lnTo>
                  <a:pt x="3816367" y="96827"/>
                </a:lnTo>
                <a:lnTo>
                  <a:pt x="3878890" y="90418"/>
                </a:lnTo>
                <a:lnTo>
                  <a:pt x="3939189" y="83897"/>
                </a:lnTo>
                <a:lnTo>
                  <a:pt x="3997157" y="77250"/>
                </a:lnTo>
                <a:lnTo>
                  <a:pt x="4052688" y="70468"/>
                </a:lnTo>
                <a:lnTo>
                  <a:pt x="4105676" y="63537"/>
                </a:lnTo>
                <a:lnTo>
                  <a:pt x="4156014" y="56449"/>
                </a:lnTo>
                <a:lnTo>
                  <a:pt x="4203595" y="49189"/>
                </a:lnTo>
                <a:lnTo>
                  <a:pt x="4248315" y="41749"/>
                </a:lnTo>
                <a:lnTo>
                  <a:pt x="4290065" y="34115"/>
                </a:lnTo>
                <a:lnTo>
                  <a:pt x="4328741" y="26277"/>
                </a:lnTo>
                <a:lnTo>
                  <a:pt x="4372603" y="16177"/>
                </a:lnTo>
                <a:lnTo>
                  <a:pt x="4411291" y="5717"/>
                </a:lnTo>
                <a:lnTo>
                  <a:pt x="4428616" y="344"/>
                </a:lnTo>
                <a:lnTo>
                  <a:pt x="4429641" y="0"/>
                </a:lnTo>
              </a:path>
              <a:path w="4546600" h="636269">
                <a:moveTo>
                  <a:pt x="1685196" y="608748"/>
                </a:moveTo>
                <a:lnTo>
                  <a:pt x="1703616" y="558424"/>
                </a:lnTo>
                <a:lnTo>
                  <a:pt x="1735262" y="526714"/>
                </a:lnTo>
                <a:lnTo>
                  <a:pt x="1781168" y="496466"/>
                </a:lnTo>
                <a:lnTo>
                  <a:pt x="1840279" y="467675"/>
                </a:lnTo>
                <a:lnTo>
                  <a:pt x="1911538" y="440334"/>
                </a:lnTo>
                <a:lnTo>
                  <a:pt x="1951392" y="427205"/>
                </a:lnTo>
                <a:lnTo>
                  <a:pt x="1993888" y="414435"/>
                </a:lnTo>
                <a:lnTo>
                  <a:pt x="2038892" y="402025"/>
                </a:lnTo>
                <a:lnTo>
                  <a:pt x="2086273" y="389973"/>
                </a:lnTo>
                <a:lnTo>
                  <a:pt x="2135898" y="378278"/>
                </a:lnTo>
                <a:lnTo>
                  <a:pt x="2187637" y="366940"/>
                </a:lnTo>
                <a:lnTo>
                  <a:pt x="2241356" y="355958"/>
                </a:lnTo>
                <a:lnTo>
                  <a:pt x="2296923" y="345330"/>
                </a:lnTo>
                <a:lnTo>
                  <a:pt x="2354207" y="335056"/>
                </a:lnTo>
                <a:lnTo>
                  <a:pt x="2413076" y="325136"/>
                </a:lnTo>
                <a:lnTo>
                  <a:pt x="2473397" y="315567"/>
                </a:lnTo>
                <a:lnTo>
                  <a:pt x="2535038" y="306351"/>
                </a:lnTo>
                <a:lnTo>
                  <a:pt x="2597868" y="297484"/>
                </a:lnTo>
                <a:lnTo>
                  <a:pt x="2661754" y="288968"/>
                </a:lnTo>
                <a:lnTo>
                  <a:pt x="2726565" y="280800"/>
                </a:lnTo>
                <a:lnTo>
                  <a:pt x="2792167" y="272981"/>
                </a:lnTo>
                <a:lnTo>
                  <a:pt x="2858430" y="265508"/>
                </a:lnTo>
                <a:lnTo>
                  <a:pt x="2925221" y="258382"/>
                </a:lnTo>
                <a:lnTo>
                  <a:pt x="2992409" y="251602"/>
                </a:lnTo>
                <a:lnTo>
                  <a:pt x="3059860" y="245166"/>
                </a:lnTo>
                <a:lnTo>
                  <a:pt x="3127443" y="239074"/>
                </a:lnTo>
                <a:lnTo>
                  <a:pt x="3181515" y="234446"/>
                </a:lnTo>
                <a:lnTo>
                  <a:pt x="3235519" y="230025"/>
                </a:lnTo>
                <a:lnTo>
                  <a:pt x="3289388" y="225802"/>
                </a:lnTo>
                <a:lnTo>
                  <a:pt x="3343054" y="221764"/>
                </a:lnTo>
                <a:lnTo>
                  <a:pt x="3396451" y="217899"/>
                </a:lnTo>
                <a:lnTo>
                  <a:pt x="3449510" y="214197"/>
                </a:lnTo>
                <a:lnTo>
                  <a:pt x="3502163" y="210646"/>
                </a:lnTo>
                <a:lnTo>
                  <a:pt x="3554343" y="207235"/>
                </a:lnTo>
                <a:lnTo>
                  <a:pt x="3605983" y="203952"/>
                </a:lnTo>
                <a:lnTo>
                  <a:pt x="3657014" y="200786"/>
                </a:lnTo>
                <a:lnTo>
                  <a:pt x="3707369" y="197726"/>
                </a:lnTo>
                <a:lnTo>
                  <a:pt x="3756981" y="194759"/>
                </a:lnTo>
                <a:lnTo>
                  <a:pt x="3805782" y="191875"/>
                </a:lnTo>
                <a:lnTo>
                  <a:pt x="3853703" y="189062"/>
                </a:lnTo>
                <a:lnTo>
                  <a:pt x="3900679" y="186309"/>
                </a:lnTo>
                <a:lnTo>
                  <a:pt x="3946640" y="183605"/>
                </a:lnTo>
                <a:lnTo>
                  <a:pt x="3991519" y="180937"/>
                </a:lnTo>
                <a:lnTo>
                  <a:pt x="4035250" y="178295"/>
                </a:lnTo>
                <a:lnTo>
                  <a:pt x="4077763" y="175667"/>
                </a:lnTo>
                <a:lnTo>
                  <a:pt x="4118991" y="173042"/>
                </a:lnTo>
                <a:lnTo>
                  <a:pt x="4184662" y="168641"/>
                </a:lnTo>
                <a:lnTo>
                  <a:pt x="4246265" y="164164"/>
                </a:lnTo>
                <a:lnTo>
                  <a:pt x="4303488" y="159557"/>
                </a:lnTo>
                <a:lnTo>
                  <a:pt x="4356017" y="154768"/>
                </a:lnTo>
                <a:lnTo>
                  <a:pt x="4403539" y="149744"/>
                </a:lnTo>
                <a:lnTo>
                  <a:pt x="4445741" y="144432"/>
                </a:lnTo>
                <a:lnTo>
                  <a:pt x="4460141" y="142354"/>
                </a:lnTo>
                <a:lnTo>
                  <a:pt x="4462066" y="142057"/>
                </a:lnTo>
              </a:path>
              <a:path w="4546600" h="636269">
                <a:moveTo>
                  <a:pt x="3424743" y="608748"/>
                </a:moveTo>
                <a:lnTo>
                  <a:pt x="3442069" y="563796"/>
                </a:lnTo>
                <a:lnTo>
                  <a:pt x="3490583" y="524929"/>
                </a:lnTo>
                <a:lnTo>
                  <a:pt x="3524911" y="507431"/>
                </a:lnTo>
                <a:lnTo>
                  <a:pt x="3565087" y="491038"/>
                </a:lnTo>
                <a:lnTo>
                  <a:pt x="3610461" y="475612"/>
                </a:lnTo>
                <a:lnTo>
                  <a:pt x="3660383" y="461014"/>
                </a:lnTo>
                <a:lnTo>
                  <a:pt x="3714203" y="447105"/>
                </a:lnTo>
                <a:lnTo>
                  <a:pt x="3771273" y="433747"/>
                </a:lnTo>
                <a:lnTo>
                  <a:pt x="3830941" y="420800"/>
                </a:lnTo>
                <a:lnTo>
                  <a:pt x="3892558" y="408126"/>
                </a:lnTo>
                <a:lnTo>
                  <a:pt x="3955475" y="395587"/>
                </a:lnTo>
                <a:lnTo>
                  <a:pt x="4019041" y="383044"/>
                </a:lnTo>
                <a:lnTo>
                  <a:pt x="4074684" y="371958"/>
                </a:lnTo>
                <a:lnTo>
                  <a:pt x="4129892" y="360684"/>
                </a:lnTo>
                <a:lnTo>
                  <a:pt x="4184229" y="349141"/>
                </a:lnTo>
                <a:lnTo>
                  <a:pt x="4237260" y="337251"/>
                </a:lnTo>
                <a:lnTo>
                  <a:pt x="4288549" y="324935"/>
                </a:lnTo>
                <a:lnTo>
                  <a:pt x="4337662" y="312113"/>
                </a:lnTo>
                <a:lnTo>
                  <a:pt x="4384162" y="298705"/>
                </a:lnTo>
                <a:lnTo>
                  <a:pt x="4427616" y="284634"/>
                </a:lnTo>
                <a:lnTo>
                  <a:pt x="4467597" y="269821"/>
                </a:lnTo>
                <a:lnTo>
                  <a:pt x="4503640" y="254184"/>
                </a:lnTo>
                <a:lnTo>
                  <a:pt x="4537790" y="236227"/>
                </a:lnTo>
                <a:lnTo>
                  <a:pt x="4543715" y="232639"/>
                </a:lnTo>
                <a:lnTo>
                  <a:pt x="4544890" y="231919"/>
                </a:lnTo>
                <a:lnTo>
                  <a:pt x="4546040" y="2311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9613108" y="1524883"/>
            <a:ext cx="165100" cy="156845"/>
            <a:chOff x="8089108" y="667631"/>
            <a:chExt cx="165100" cy="156845"/>
          </a:xfrm>
        </p:grpSpPr>
        <p:sp>
          <p:nvSpPr>
            <p:cNvPr id="101" name="object 101"/>
            <p:cNvSpPr/>
            <p:nvPr/>
          </p:nvSpPr>
          <p:spPr>
            <a:xfrm>
              <a:off x="8089108" y="667631"/>
              <a:ext cx="111049" cy="7830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58333" y="716378"/>
              <a:ext cx="95324" cy="10748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9996007" y="1573658"/>
            <a:ext cx="349250" cy="466725"/>
            <a:chOff x="8472007" y="716406"/>
            <a:chExt cx="349250" cy="466725"/>
          </a:xfrm>
        </p:grpSpPr>
        <p:sp>
          <p:nvSpPr>
            <p:cNvPr id="104" name="object 104"/>
            <p:cNvSpPr/>
            <p:nvPr/>
          </p:nvSpPr>
          <p:spPr>
            <a:xfrm>
              <a:off x="8512107" y="809925"/>
              <a:ext cx="299720" cy="363855"/>
            </a:xfrm>
            <a:custGeom>
              <a:avLst/>
              <a:gdLst/>
              <a:ahLst/>
              <a:cxnLst/>
              <a:rect l="l" t="t" r="r" b="b"/>
              <a:pathLst>
                <a:path w="299720" h="363855">
                  <a:moveTo>
                    <a:pt x="299349" y="363546"/>
                  </a:moveTo>
                  <a:lnTo>
                    <a:pt x="292927" y="311203"/>
                  </a:lnTo>
                  <a:lnTo>
                    <a:pt x="275171" y="266969"/>
                  </a:lnTo>
                  <a:lnTo>
                    <a:pt x="248349" y="229067"/>
                  </a:lnTo>
                  <a:lnTo>
                    <a:pt x="214727" y="195721"/>
                  </a:lnTo>
                  <a:lnTo>
                    <a:pt x="176571" y="165151"/>
                  </a:lnTo>
                  <a:lnTo>
                    <a:pt x="136149" y="135582"/>
                  </a:lnTo>
                  <a:lnTo>
                    <a:pt x="105709" y="113009"/>
                  </a:lnTo>
                  <a:lnTo>
                    <a:pt x="48653" y="63990"/>
                  </a:lnTo>
                  <a:lnTo>
                    <a:pt x="18332" y="28886"/>
                  </a:lnTo>
                  <a:lnTo>
                    <a:pt x="774" y="144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72007" y="716406"/>
              <a:ext cx="80199" cy="1104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107" name="Date Placeholder 106">
            <a:extLst>
              <a:ext uri="{FF2B5EF4-FFF2-40B4-BE49-F238E27FC236}">
                <a16:creationId xmlns:a16="http://schemas.microsoft.com/office/drawing/2014/main" id="{3DFD7288-FFB5-E0BE-A718-D1D6F28C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F81D-C5B8-473D-9105-520D8E4B4D9B}" type="datetime1">
              <a:rPr lang="en-US" smtClean="0"/>
              <a:t>3/12/2025</a:t>
            </a:fld>
            <a:endParaRPr lang="en-US"/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id="{55751FF3-E2EE-004B-940A-02DEF5D1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0AA5CEF9-1D30-AE9D-1E00-A2DD2113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987" y="3003960"/>
            <a:ext cx="405765" cy="788035"/>
            <a:chOff x="942985" y="2146708"/>
            <a:chExt cx="405765" cy="788035"/>
          </a:xfrm>
        </p:grpSpPr>
        <p:sp>
          <p:nvSpPr>
            <p:cNvPr id="3" name="object 3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748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25700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0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63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7509" y="3003960"/>
            <a:ext cx="405765" cy="788035"/>
            <a:chOff x="2623507" y="2146708"/>
            <a:chExt cx="405765" cy="788035"/>
          </a:xfrm>
        </p:grpSpPr>
        <p:sp>
          <p:nvSpPr>
            <p:cNvPr id="8" name="object 8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8"/>
                  </a:moveTo>
                  <a:lnTo>
                    <a:pt x="0" y="778198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8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8269" y="2151470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8"/>
                  </a:lnTo>
                  <a:lnTo>
                    <a:pt x="0" y="778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218" y="3237867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67747" y="3356821"/>
            <a:ext cx="1266190" cy="756285"/>
            <a:chOff x="1343747" y="2499569"/>
            <a:chExt cx="1266190" cy="756285"/>
          </a:xfrm>
        </p:grpSpPr>
        <p:sp>
          <p:nvSpPr>
            <p:cNvPr id="12" name="object 12"/>
            <p:cNvSpPr/>
            <p:nvPr/>
          </p:nvSpPr>
          <p:spPr>
            <a:xfrm>
              <a:off x="1343747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2160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70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4345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6671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5681" y="2814219"/>
              <a:ext cx="8197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5670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2766" y="3008720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8"/>
                </a:moveTo>
                <a:lnTo>
                  <a:pt x="0" y="778198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8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32766" y="3008722"/>
            <a:ext cx="426084" cy="521297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8268" y="3356821"/>
            <a:ext cx="1266190" cy="756285"/>
            <a:chOff x="3024268" y="2499569"/>
            <a:chExt cx="1266190" cy="756285"/>
          </a:xfrm>
        </p:grpSpPr>
        <p:sp>
          <p:nvSpPr>
            <p:cNvPr id="21" name="object 21"/>
            <p:cNvSpPr/>
            <p:nvPr/>
          </p:nvSpPr>
          <p:spPr>
            <a:xfrm>
              <a:off x="3024268" y="2499569"/>
              <a:ext cx="338974" cy="81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2667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84841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7192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192" y="2814219"/>
              <a:ext cx="81974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86191" y="3142742"/>
            <a:ext cx="531495" cy="431527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3287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3541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3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58467" y="3356821"/>
            <a:ext cx="634365" cy="756285"/>
            <a:chOff x="4734465" y="2499569"/>
            <a:chExt cx="634365" cy="756285"/>
          </a:xfrm>
        </p:grpSpPr>
        <p:sp>
          <p:nvSpPr>
            <p:cNvPr id="30" name="object 30"/>
            <p:cNvSpPr/>
            <p:nvPr/>
          </p:nvSpPr>
          <p:spPr>
            <a:xfrm>
              <a:off x="4734465" y="2499569"/>
              <a:ext cx="309274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89" y="291019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6689" y="2814219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117190" y="3356894"/>
            <a:ext cx="377825" cy="82550"/>
            <a:chOff x="5593188" y="2499644"/>
            <a:chExt cx="377825" cy="82550"/>
          </a:xfrm>
        </p:grpSpPr>
        <p:sp>
          <p:nvSpPr>
            <p:cNvPr id="34" name="object 34"/>
            <p:cNvSpPr/>
            <p:nvPr/>
          </p:nvSpPr>
          <p:spPr>
            <a:xfrm>
              <a:off x="5593188" y="254064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65363" y="2499644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252834" y="1851923"/>
            <a:ext cx="426084" cy="531556"/>
          </a:xfrm>
          <a:prstGeom prst="rect">
            <a:avLst/>
          </a:prstGeom>
          <a:solidFill>
            <a:srgbClr val="CFE1F2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38987" y="3356821"/>
            <a:ext cx="293074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9424684" y="2648446"/>
            <a:ext cx="82550" cy="360680"/>
            <a:chOff x="7900684" y="1791196"/>
            <a:chExt cx="82550" cy="360680"/>
          </a:xfrm>
        </p:grpSpPr>
        <p:sp>
          <p:nvSpPr>
            <p:cNvPr id="39" name="object 39"/>
            <p:cNvSpPr/>
            <p:nvPr/>
          </p:nvSpPr>
          <p:spPr>
            <a:xfrm>
              <a:off x="7941684" y="1887171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0684" y="1791196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85085" y="2985813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3044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2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2523" y="4103445"/>
            <a:ext cx="396875" cy="521297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x</a:t>
            </a:r>
            <a:r>
              <a:rPr baseline="-30092" dirty="0">
                <a:latin typeface="Arial"/>
                <a:cs typeface="Arial"/>
              </a:rPr>
              <a:t>1</a:t>
            </a:r>
            <a:endParaRPr baseline="-30092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307530" y="4431132"/>
            <a:ext cx="541020" cy="520065"/>
            <a:chOff x="783530" y="3573880"/>
            <a:chExt cx="541020" cy="520065"/>
          </a:xfrm>
        </p:grpSpPr>
        <p:sp>
          <p:nvSpPr>
            <p:cNvPr id="45" name="object 45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8" y="510298"/>
                  </a:moveTo>
                  <a:lnTo>
                    <a:pt x="0" y="510298"/>
                  </a:lnTo>
                  <a:lnTo>
                    <a:pt x="0" y="0"/>
                  </a:lnTo>
                  <a:lnTo>
                    <a:pt x="530998" y="0"/>
                  </a:lnTo>
                  <a:lnTo>
                    <a:pt x="530998" y="510298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93" y="3578642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8" y="0"/>
                  </a:lnTo>
                  <a:lnTo>
                    <a:pt x="530998" y="510298"/>
                  </a:lnTo>
                  <a:lnTo>
                    <a:pt x="0" y="510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385317" y="448517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68269" y="3652869"/>
            <a:ext cx="6106795" cy="1745614"/>
            <a:chOff x="1044267" y="2795619"/>
            <a:chExt cx="6106795" cy="1745614"/>
          </a:xfrm>
        </p:grpSpPr>
        <p:sp>
          <p:nvSpPr>
            <p:cNvPr id="49" name="object 49"/>
            <p:cNvSpPr/>
            <p:nvPr/>
          </p:nvSpPr>
          <p:spPr>
            <a:xfrm>
              <a:off x="1053792" y="2891569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2"/>
                  </a:moveTo>
                  <a:lnTo>
                    <a:pt x="20923" y="1242290"/>
                  </a:lnTo>
                  <a:lnTo>
                    <a:pt x="56629" y="1276501"/>
                  </a:lnTo>
                  <a:lnTo>
                    <a:pt x="108072" y="1312385"/>
                  </a:lnTo>
                  <a:lnTo>
                    <a:pt x="173821" y="1348452"/>
                  </a:lnTo>
                  <a:lnTo>
                    <a:pt x="211614" y="1366089"/>
                  </a:lnTo>
                  <a:lnTo>
                    <a:pt x="252447" y="1383214"/>
                  </a:lnTo>
                  <a:lnTo>
                    <a:pt x="296140" y="1399639"/>
                  </a:lnTo>
                  <a:lnTo>
                    <a:pt x="342517" y="1415179"/>
                  </a:lnTo>
                  <a:lnTo>
                    <a:pt x="391397" y="1429648"/>
                  </a:lnTo>
                  <a:lnTo>
                    <a:pt x="442601" y="1442859"/>
                  </a:lnTo>
                  <a:lnTo>
                    <a:pt x="495952" y="1454626"/>
                  </a:lnTo>
                  <a:lnTo>
                    <a:pt x="551270" y="1464762"/>
                  </a:lnTo>
                  <a:lnTo>
                    <a:pt x="608376" y="1473083"/>
                  </a:lnTo>
                  <a:lnTo>
                    <a:pt x="667092" y="1479400"/>
                  </a:lnTo>
                  <a:lnTo>
                    <a:pt x="727238" y="1483529"/>
                  </a:lnTo>
                  <a:lnTo>
                    <a:pt x="788636" y="1485283"/>
                  </a:lnTo>
                  <a:lnTo>
                    <a:pt x="851107" y="1484475"/>
                  </a:lnTo>
                  <a:lnTo>
                    <a:pt x="914472" y="1480919"/>
                  </a:lnTo>
                  <a:lnTo>
                    <a:pt x="978552" y="1474430"/>
                  </a:lnTo>
                  <a:lnTo>
                    <a:pt x="1043169" y="1464821"/>
                  </a:lnTo>
                  <a:lnTo>
                    <a:pt x="1108144" y="1451905"/>
                  </a:lnTo>
                  <a:lnTo>
                    <a:pt x="1173297" y="1435497"/>
                  </a:lnTo>
                  <a:lnTo>
                    <a:pt x="1217287" y="1422367"/>
                  </a:lnTo>
                  <a:lnTo>
                    <a:pt x="1261222" y="1407587"/>
                  </a:lnTo>
                  <a:lnTo>
                    <a:pt x="1305048" y="1391184"/>
                  </a:lnTo>
                  <a:lnTo>
                    <a:pt x="1348708" y="1373185"/>
                  </a:lnTo>
                  <a:lnTo>
                    <a:pt x="1392148" y="1353616"/>
                  </a:lnTo>
                  <a:lnTo>
                    <a:pt x="1435313" y="1332503"/>
                  </a:lnTo>
                  <a:lnTo>
                    <a:pt x="1478148" y="1309873"/>
                  </a:lnTo>
                  <a:lnTo>
                    <a:pt x="1520598" y="1285753"/>
                  </a:lnTo>
                  <a:lnTo>
                    <a:pt x="1562608" y="1260168"/>
                  </a:lnTo>
                  <a:lnTo>
                    <a:pt x="1604123" y="1233147"/>
                  </a:lnTo>
                  <a:lnTo>
                    <a:pt x="1645088" y="1204715"/>
                  </a:lnTo>
                  <a:lnTo>
                    <a:pt x="1685448" y="1174899"/>
                  </a:lnTo>
                  <a:lnTo>
                    <a:pt x="1725148" y="1143725"/>
                  </a:lnTo>
                  <a:lnTo>
                    <a:pt x="1764133" y="1111219"/>
                  </a:lnTo>
                  <a:lnTo>
                    <a:pt x="1802348" y="1077410"/>
                  </a:lnTo>
                  <a:lnTo>
                    <a:pt x="1839738" y="1042322"/>
                  </a:lnTo>
                  <a:lnTo>
                    <a:pt x="1876249" y="1005983"/>
                  </a:lnTo>
                  <a:lnTo>
                    <a:pt x="1911824" y="968419"/>
                  </a:lnTo>
                  <a:lnTo>
                    <a:pt x="1946410" y="929657"/>
                  </a:lnTo>
                  <a:lnTo>
                    <a:pt x="1979951" y="889723"/>
                  </a:lnTo>
                  <a:lnTo>
                    <a:pt x="2009483" y="852421"/>
                  </a:lnTo>
                  <a:lnTo>
                    <a:pt x="2038067" y="814194"/>
                  </a:lnTo>
                  <a:lnTo>
                    <a:pt x="2065660" y="775060"/>
                  </a:lnTo>
                  <a:lnTo>
                    <a:pt x="2092221" y="735040"/>
                  </a:lnTo>
                  <a:lnTo>
                    <a:pt x="2117709" y="694154"/>
                  </a:lnTo>
                  <a:lnTo>
                    <a:pt x="2142082" y="652421"/>
                  </a:lnTo>
                  <a:lnTo>
                    <a:pt x="2165299" y="609861"/>
                  </a:lnTo>
                  <a:lnTo>
                    <a:pt x="2187319" y="566494"/>
                  </a:lnTo>
                  <a:lnTo>
                    <a:pt x="2208099" y="522339"/>
                  </a:lnTo>
                  <a:lnTo>
                    <a:pt x="2227598" y="477418"/>
                  </a:lnTo>
                  <a:lnTo>
                    <a:pt x="2245775" y="431749"/>
                  </a:lnTo>
                  <a:lnTo>
                    <a:pt x="2264186" y="380672"/>
                  </a:lnTo>
                  <a:lnTo>
                    <a:pt x="2280893" y="328742"/>
                  </a:lnTo>
                  <a:lnTo>
                    <a:pt x="2295842" y="275984"/>
                  </a:lnTo>
                  <a:lnTo>
                    <a:pt x="2308979" y="222427"/>
                  </a:lnTo>
                  <a:lnTo>
                    <a:pt x="2320250" y="168099"/>
                  </a:lnTo>
                  <a:lnTo>
                    <a:pt x="2331609" y="99149"/>
                  </a:lnTo>
                  <a:lnTo>
                    <a:pt x="2339875" y="29074"/>
                  </a:lnTo>
                  <a:lnTo>
                    <a:pt x="2341425" y="11374"/>
                  </a:lnTo>
                  <a:lnTo>
                    <a:pt x="2341675" y="8424"/>
                  </a:lnTo>
                  <a:lnTo>
                    <a:pt x="2341900" y="5474"/>
                  </a:lnTo>
                  <a:lnTo>
                    <a:pt x="2342125" y="2499"/>
                  </a:lnTo>
                  <a:lnTo>
                    <a:pt x="2342325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55143" y="2795644"/>
              <a:ext cx="81924" cy="1066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792" y="2919894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8"/>
                  </a:moveTo>
                  <a:lnTo>
                    <a:pt x="3992" y="608497"/>
                  </a:lnTo>
                  <a:lnTo>
                    <a:pt x="15469" y="562591"/>
                  </a:lnTo>
                  <a:lnTo>
                    <a:pt x="33684" y="520594"/>
                  </a:lnTo>
                  <a:lnTo>
                    <a:pt x="57886" y="482073"/>
                  </a:lnTo>
                  <a:lnTo>
                    <a:pt x="87328" y="446593"/>
                  </a:lnTo>
                  <a:lnTo>
                    <a:pt x="121262" y="413720"/>
                  </a:lnTo>
                  <a:lnTo>
                    <a:pt x="158938" y="383019"/>
                  </a:lnTo>
                  <a:lnTo>
                    <a:pt x="199608" y="354056"/>
                  </a:lnTo>
                  <a:lnTo>
                    <a:pt x="242524" y="326396"/>
                  </a:lnTo>
                  <a:lnTo>
                    <a:pt x="286937" y="299605"/>
                  </a:lnTo>
                  <a:lnTo>
                    <a:pt x="332099" y="273249"/>
                  </a:lnTo>
                  <a:lnTo>
                    <a:pt x="381748" y="244235"/>
                  </a:lnTo>
                  <a:lnTo>
                    <a:pt x="430400" y="214647"/>
                  </a:lnTo>
                  <a:lnTo>
                    <a:pt x="477060" y="183903"/>
                  </a:lnTo>
                  <a:lnTo>
                    <a:pt x="520731" y="151422"/>
                  </a:lnTo>
                  <a:lnTo>
                    <a:pt x="560416" y="116624"/>
                  </a:lnTo>
                  <a:lnTo>
                    <a:pt x="602902" y="69018"/>
                  </a:lnTo>
                  <a:lnTo>
                    <a:pt x="635658" y="15749"/>
                  </a:lnTo>
                  <a:lnTo>
                    <a:pt x="642098" y="1399"/>
                  </a:lnTo>
                  <a:lnTo>
                    <a:pt x="6426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6041" y="2825469"/>
              <a:ext cx="80854" cy="1098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3792" y="2891444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7"/>
                  </a:moveTo>
                  <a:lnTo>
                    <a:pt x="24205" y="1242485"/>
                  </a:lnTo>
                  <a:lnTo>
                    <a:pt x="53611" y="1267120"/>
                  </a:lnTo>
                  <a:lnTo>
                    <a:pt x="93796" y="1292699"/>
                  </a:lnTo>
                  <a:lnTo>
                    <a:pt x="144193" y="1318860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7" y="1384425"/>
                  </a:lnTo>
                  <a:lnTo>
                    <a:pt x="350980" y="1397204"/>
                  </a:lnTo>
                  <a:lnTo>
                    <a:pt x="392807" y="1409765"/>
                  </a:lnTo>
                  <a:lnTo>
                    <a:pt x="436550" y="1422064"/>
                  </a:lnTo>
                  <a:lnTo>
                    <a:pt x="482136" y="1434054"/>
                  </a:lnTo>
                  <a:lnTo>
                    <a:pt x="529496" y="1445691"/>
                  </a:lnTo>
                  <a:lnTo>
                    <a:pt x="578557" y="1456930"/>
                  </a:lnTo>
                  <a:lnTo>
                    <a:pt x="629249" y="1467725"/>
                  </a:lnTo>
                  <a:lnTo>
                    <a:pt x="681501" y="1478030"/>
                  </a:lnTo>
                  <a:lnTo>
                    <a:pt x="735243" y="1487801"/>
                  </a:lnTo>
                  <a:lnTo>
                    <a:pt x="790403" y="1496991"/>
                  </a:lnTo>
                  <a:lnTo>
                    <a:pt x="846910" y="1505557"/>
                  </a:lnTo>
                  <a:lnTo>
                    <a:pt x="904693" y="1513451"/>
                  </a:lnTo>
                  <a:lnTo>
                    <a:pt x="963683" y="1520630"/>
                  </a:lnTo>
                  <a:lnTo>
                    <a:pt x="1023807" y="1527047"/>
                  </a:lnTo>
                  <a:lnTo>
                    <a:pt x="1084994" y="1532658"/>
                  </a:lnTo>
                  <a:lnTo>
                    <a:pt x="1147175" y="1537417"/>
                  </a:lnTo>
                  <a:lnTo>
                    <a:pt x="1210277" y="1541278"/>
                  </a:lnTo>
                  <a:lnTo>
                    <a:pt x="1274230" y="1544197"/>
                  </a:lnTo>
                  <a:lnTo>
                    <a:pt x="1338964" y="1546128"/>
                  </a:lnTo>
                  <a:lnTo>
                    <a:pt x="1404406" y="1547025"/>
                  </a:lnTo>
                  <a:lnTo>
                    <a:pt x="1470487" y="1546844"/>
                  </a:lnTo>
                  <a:lnTo>
                    <a:pt x="1537135" y="1545538"/>
                  </a:lnTo>
                  <a:lnTo>
                    <a:pt x="1604280" y="1543064"/>
                  </a:lnTo>
                  <a:lnTo>
                    <a:pt x="1671850" y="1539374"/>
                  </a:lnTo>
                  <a:lnTo>
                    <a:pt x="1739774" y="1534425"/>
                  </a:lnTo>
                  <a:lnTo>
                    <a:pt x="1807983" y="1528171"/>
                  </a:lnTo>
                  <a:lnTo>
                    <a:pt x="1876404" y="1520565"/>
                  </a:lnTo>
                  <a:lnTo>
                    <a:pt x="1944967" y="1511564"/>
                  </a:lnTo>
                  <a:lnTo>
                    <a:pt x="2013600" y="1501121"/>
                  </a:lnTo>
                  <a:lnTo>
                    <a:pt x="2063936" y="1492526"/>
                  </a:lnTo>
                  <a:lnTo>
                    <a:pt x="2114243" y="1483139"/>
                  </a:lnTo>
                  <a:lnTo>
                    <a:pt x="2164494" y="1472971"/>
                  </a:lnTo>
                  <a:lnTo>
                    <a:pt x="2214662" y="1462029"/>
                  </a:lnTo>
                  <a:lnTo>
                    <a:pt x="2264717" y="1450323"/>
                  </a:lnTo>
                  <a:lnTo>
                    <a:pt x="2314633" y="1437861"/>
                  </a:lnTo>
                  <a:lnTo>
                    <a:pt x="2364381" y="1424653"/>
                  </a:lnTo>
                  <a:lnTo>
                    <a:pt x="2413933" y="1410706"/>
                  </a:lnTo>
                  <a:lnTo>
                    <a:pt x="2463262" y="1396030"/>
                  </a:lnTo>
                  <a:lnTo>
                    <a:pt x="2512338" y="1380634"/>
                  </a:lnTo>
                  <a:lnTo>
                    <a:pt x="2561135" y="1364525"/>
                  </a:lnTo>
                  <a:lnTo>
                    <a:pt x="2609625" y="1347714"/>
                  </a:lnTo>
                  <a:lnTo>
                    <a:pt x="2657779" y="1330209"/>
                  </a:lnTo>
                  <a:lnTo>
                    <a:pt x="2705569" y="1312018"/>
                  </a:lnTo>
                  <a:lnTo>
                    <a:pt x="2752968" y="1293150"/>
                  </a:lnTo>
                  <a:lnTo>
                    <a:pt x="2799947" y="1273614"/>
                  </a:lnTo>
                  <a:lnTo>
                    <a:pt x="2846479" y="1253420"/>
                  </a:lnTo>
                  <a:lnTo>
                    <a:pt x="2892535" y="1232575"/>
                  </a:lnTo>
                  <a:lnTo>
                    <a:pt x="2938088" y="1211088"/>
                  </a:lnTo>
                  <a:lnTo>
                    <a:pt x="2983110" y="1188968"/>
                  </a:lnTo>
                  <a:lnTo>
                    <a:pt x="3027572" y="1166225"/>
                  </a:lnTo>
                  <a:lnTo>
                    <a:pt x="3071447" y="1142866"/>
                  </a:lnTo>
                  <a:lnTo>
                    <a:pt x="3114706" y="1118901"/>
                  </a:lnTo>
                  <a:lnTo>
                    <a:pt x="3157323" y="1094337"/>
                  </a:lnTo>
                  <a:lnTo>
                    <a:pt x="3199268" y="1069185"/>
                  </a:lnTo>
                  <a:lnTo>
                    <a:pt x="3240514" y="1043453"/>
                  </a:lnTo>
                  <a:lnTo>
                    <a:pt x="3281033" y="1017149"/>
                  </a:lnTo>
                  <a:lnTo>
                    <a:pt x="3320797" y="990283"/>
                  </a:lnTo>
                  <a:lnTo>
                    <a:pt x="3359778" y="962863"/>
                  </a:lnTo>
                  <a:lnTo>
                    <a:pt x="3397948" y="934898"/>
                  </a:lnTo>
                  <a:lnTo>
                    <a:pt x="3440945" y="901959"/>
                  </a:lnTo>
                  <a:lnTo>
                    <a:pt x="3482782" y="868319"/>
                  </a:lnTo>
                  <a:lnTo>
                    <a:pt x="3523416" y="833993"/>
                  </a:lnTo>
                  <a:lnTo>
                    <a:pt x="3562804" y="798994"/>
                  </a:lnTo>
                  <a:lnTo>
                    <a:pt x="3600903" y="763335"/>
                  </a:lnTo>
                  <a:lnTo>
                    <a:pt x="3637670" y="727030"/>
                  </a:lnTo>
                  <a:lnTo>
                    <a:pt x="3673063" y="690091"/>
                  </a:lnTo>
                  <a:lnTo>
                    <a:pt x="3707037" y="652534"/>
                  </a:lnTo>
                  <a:lnTo>
                    <a:pt x="3739552" y="614370"/>
                  </a:lnTo>
                  <a:lnTo>
                    <a:pt x="3770563" y="575613"/>
                  </a:lnTo>
                  <a:lnTo>
                    <a:pt x="3800027" y="536278"/>
                  </a:lnTo>
                  <a:lnTo>
                    <a:pt x="3827903" y="496377"/>
                  </a:lnTo>
                  <a:lnTo>
                    <a:pt x="3854147" y="455924"/>
                  </a:lnTo>
                  <a:lnTo>
                    <a:pt x="3880681" y="411496"/>
                  </a:lnTo>
                  <a:lnTo>
                    <a:pt x="3905198" y="366449"/>
                  </a:lnTo>
                  <a:lnTo>
                    <a:pt x="3927640" y="320802"/>
                  </a:lnTo>
                  <a:lnTo>
                    <a:pt x="3947954" y="274574"/>
                  </a:lnTo>
                  <a:lnTo>
                    <a:pt x="3966083" y="227783"/>
                  </a:lnTo>
                  <a:lnTo>
                    <a:pt x="3981971" y="180449"/>
                  </a:lnTo>
                  <a:lnTo>
                    <a:pt x="4001481" y="108459"/>
                  </a:lnTo>
                  <a:lnTo>
                    <a:pt x="4015646" y="35324"/>
                  </a:lnTo>
                  <a:lnTo>
                    <a:pt x="4018321" y="16874"/>
                  </a:lnTo>
                  <a:lnTo>
                    <a:pt x="4018746" y="13799"/>
                  </a:lnTo>
                  <a:lnTo>
                    <a:pt x="4019146" y="10699"/>
                  </a:lnTo>
                  <a:lnTo>
                    <a:pt x="4019546" y="7624"/>
                  </a:lnTo>
                  <a:lnTo>
                    <a:pt x="402044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3314" y="2795619"/>
              <a:ext cx="81874" cy="107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3792" y="3115143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8"/>
                  </a:moveTo>
                  <a:lnTo>
                    <a:pt x="16881" y="1013170"/>
                  </a:lnTo>
                  <a:lnTo>
                    <a:pt x="50887" y="1044211"/>
                  </a:lnTo>
                  <a:lnTo>
                    <a:pt x="83224" y="1065423"/>
                  </a:lnTo>
                  <a:lnTo>
                    <a:pt x="122986" y="1086926"/>
                  </a:lnTo>
                  <a:lnTo>
                    <a:pt x="169906" y="1108611"/>
                  </a:lnTo>
                  <a:lnTo>
                    <a:pt x="223721" y="1130371"/>
                  </a:lnTo>
                  <a:lnTo>
                    <a:pt x="284165" y="1152099"/>
                  </a:lnTo>
                  <a:lnTo>
                    <a:pt x="350972" y="1173688"/>
                  </a:lnTo>
                  <a:lnTo>
                    <a:pt x="423878" y="1195031"/>
                  </a:lnTo>
                  <a:lnTo>
                    <a:pt x="462534" y="1205577"/>
                  </a:lnTo>
                  <a:lnTo>
                    <a:pt x="502616" y="1216020"/>
                  </a:lnTo>
                  <a:lnTo>
                    <a:pt x="544091" y="1226349"/>
                  </a:lnTo>
                  <a:lnTo>
                    <a:pt x="586924" y="1236548"/>
                  </a:lnTo>
                  <a:lnTo>
                    <a:pt x="631082" y="1246606"/>
                  </a:lnTo>
                  <a:lnTo>
                    <a:pt x="676534" y="1256509"/>
                  </a:lnTo>
                  <a:lnTo>
                    <a:pt x="723245" y="1266242"/>
                  </a:lnTo>
                  <a:lnTo>
                    <a:pt x="771182" y="1275793"/>
                  </a:lnTo>
                  <a:lnTo>
                    <a:pt x="820312" y="1285149"/>
                  </a:lnTo>
                  <a:lnTo>
                    <a:pt x="870603" y="1294295"/>
                  </a:lnTo>
                  <a:lnTo>
                    <a:pt x="922020" y="1303219"/>
                  </a:lnTo>
                  <a:lnTo>
                    <a:pt x="974531" y="1311908"/>
                  </a:lnTo>
                  <a:lnTo>
                    <a:pt x="1028103" y="1320346"/>
                  </a:lnTo>
                  <a:lnTo>
                    <a:pt x="1082702" y="1328523"/>
                  </a:lnTo>
                  <a:lnTo>
                    <a:pt x="1138295" y="1336423"/>
                  </a:lnTo>
                  <a:lnTo>
                    <a:pt x="1194850" y="1344033"/>
                  </a:lnTo>
                  <a:lnTo>
                    <a:pt x="1252332" y="1351341"/>
                  </a:lnTo>
                  <a:lnTo>
                    <a:pt x="1310710" y="1358333"/>
                  </a:lnTo>
                  <a:lnTo>
                    <a:pt x="1369949" y="1364994"/>
                  </a:lnTo>
                  <a:lnTo>
                    <a:pt x="1430017" y="1371313"/>
                  </a:lnTo>
                  <a:lnTo>
                    <a:pt x="1490880" y="1377275"/>
                  </a:lnTo>
                  <a:lnTo>
                    <a:pt x="1552506" y="1382867"/>
                  </a:lnTo>
                  <a:lnTo>
                    <a:pt x="1614860" y="1388076"/>
                  </a:lnTo>
                  <a:lnTo>
                    <a:pt x="1677911" y="1392888"/>
                  </a:lnTo>
                  <a:lnTo>
                    <a:pt x="1741625" y="1397290"/>
                  </a:lnTo>
                  <a:lnTo>
                    <a:pt x="1805968" y="1401269"/>
                  </a:lnTo>
                  <a:lnTo>
                    <a:pt x="1870908" y="1404810"/>
                  </a:lnTo>
                  <a:lnTo>
                    <a:pt x="1936411" y="1407901"/>
                  </a:lnTo>
                  <a:lnTo>
                    <a:pt x="2002445" y="1410528"/>
                  </a:lnTo>
                  <a:lnTo>
                    <a:pt x="2068976" y="1412679"/>
                  </a:lnTo>
                  <a:lnTo>
                    <a:pt x="2135971" y="1414338"/>
                  </a:lnTo>
                  <a:lnTo>
                    <a:pt x="2203397" y="1415494"/>
                  </a:lnTo>
                  <a:lnTo>
                    <a:pt x="2271220" y="1416132"/>
                  </a:lnTo>
                  <a:lnTo>
                    <a:pt x="2339408" y="1416240"/>
                  </a:lnTo>
                  <a:lnTo>
                    <a:pt x="2407928" y="1415803"/>
                  </a:lnTo>
                  <a:lnTo>
                    <a:pt x="2476745" y="1414809"/>
                  </a:lnTo>
                  <a:lnTo>
                    <a:pt x="2545828" y="1413243"/>
                  </a:lnTo>
                  <a:lnTo>
                    <a:pt x="2615143" y="1411093"/>
                  </a:lnTo>
                  <a:lnTo>
                    <a:pt x="2684657" y="1408346"/>
                  </a:lnTo>
                  <a:lnTo>
                    <a:pt x="2754336" y="1404987"/>
                  </a:lnTo>
                  <a:lnTo>
                    <a:pt x="2824148" y="1401004"/>
                  </a:lnTo>
                  <a:lnTo>
                    <a:pt x="2894060" y="1396382"/>
                  </a:lnTo>
                  <a:lnTo>
                    <a:pt x="2964038" y="1391109"/>
                  </a:lnTo>
                  <a:lnTo>
                    <a:pt x="3034048" y="1385172"/>
                  </a:lnTo>
                  <a:lnTo>
                    <a:pt x="3086965" y="1380236"/>
                  </a:lnTo>
                  <a:lnTo>
                    <a:pt x="3139866" y="1374916"/>
                  </a:lnTo>
                  <a:lnTo>
                    <a:pt x="3192740" y="1369216"/>
                  </a:lnTo>
                  <a:lnTo>
                    <a:pt x="3245570" y="1363137"/>
                  </a:lnTo>
                  <a:lnTo>
                    <a:pt x="3298344" y="1356685"/>
                  </a:lnTo>
                  <a:lnTo>
                    <a:pt x="3351046" y="1349860"/>
                  </a:lnTo>
                  <a:lnTo>
                    <a:pt x="3403662" y="1342668"/>
                  </a:lnTo>
                  <a:lnTo>
                    <a:pt x="3456178" y="1335111"/>
                  </a:lnTo>
                  <a:lnTo>
                    <a:pt x="3508579" y="1327193"/>
                  </a:lnTo>
                  <a:lnTo>
                    <a:pt x="3560852" y="1318916"/>
                  </a:lnTo>
                  <a:lnTo>
                    <a:pt x="3612981" y="1310283"/>
                  </a:lnTo>
                  <a:lnTo>
                    <a:pt x="3664954" y="1301299"/>
                  </a:lnTo>
                  <a:lnTo>
                    <a:pt x="3716754" y="1291966"/>
                  </a:lnTo>
                  <a:lnTo>
                    <a:pt x="3768369" y="1282288"/>
                  </a:lnTo>
                  <a:lnTo>
                    <a:pt x="3819783" y="1272268"/>
                  </a:lnTo>
                  <a:lnTo>
                    <a:pt x="3870983" y="1261908"/>
                  </a:lnTo>
                  <a:lnTo>
                    <a:pt x="3921954" y="1251212"/>
                  </a:lnTo>
                  <a:lnTo>
                    <a:pt x="3972681" y="1240184"/>
                  </a:lnTo>
                  <a:lnTo>
                    <a:pt x="4023151" y="1228827"/>
                  </a:lnTo>
                  <a:lnTo>
                    <a:pt x="4073350" y="1217143"/>
                  </a:lnTo>
                  <a:lnTo>
                    <a:pt x="4123261" y="1205136"/>
                  </a:lnTo>
                  <a:lnTo>
                    <a:pt x="4172873" y="1192810"/>
                  </a:lnTo>
                  <a:lnTo>
                    <a:pt x="4222169" y="1180167"/>
                  </a:lnTo>
                  <a:lnTo>
                    <a:pt x="4271137" y="1167211"/>
                  </a:lnTo>
                  <a:lnTo>
                    <a:pt x="4319761" y="1153944"/>
                  </a:lnTo>
                  <a:lnTo>
                    <a:pt x="4368027" y="1140371"/>
                  </a:lnTo>
                  <a:lnTo>
                    <a:pt x="4415921" y="1126494"/>
                  </a:lnTo>
                  <a:lnTo>
                    <a:pt x="4463429" y="1112317"/>
                  </a:lnTo>
                  <a:lnTo>
                    <a:pt x="4510536" y="1097842"/>
                  </a:lnTo>
                  <a:lnTo>
                    <a:pt x="4557228" y="1083074"/>
                  </a:lnTo>
                  <a:lnTo>
                    <a:pt x="4603490" y="1068015"/>
                  </a:lnTo>
                  <a:lnTo>
                    <a:pt x="4649309" y="1052668"/>
                  </a:lnTo>
                  <a:lnTo>
                    <a:pt x="4694670" y="1037037"/>
                  </a:lnTo>
                  <a:lnTo>
                    <a:pt x="4739559" y="1021125"/>
                  </a:lnTo>
                  <a:lnTo>
                    <a:pt x="4783961" y="1004935"/>
                  </a:lnTo>
                  <a:lnTo>
                    <a:pt x="4827863" y="988470"/>
                  </a:lnTo>
                  <a:lnTo>
                    <a:pt x="4871249" y="971734"/>
                  </a:lnTo>
                  <a:lnTo>
                    <a:pt x="4914105" y="954730"/>
                  </a:lnTo>
                  <a:lnTo>
                    <a:pt x="4956418" y="937461"/>
                  </a:lnTo>
                  <a:lnTo>
                    <a:pt x="4998173" y="919929"/>
                  </a:lnTo>
                  <a:lnTo>
                    <a:pt x="5039355" y="902140"/>
                  </a:lnTo>
                  <a:lnTo>
                    <a:pt x="5079950" y="884095"/>
                  </a:lnTo>
                  <a:lnTo>
                    <a:pt x="5119944" y="865798"/>
                  </a:lnTo>
                  <a:lnTo>
                    <a:pt x="5172717" y="840820"/>
                  </a:lnTo>
                  <a:lnTo>
                    <a:pt x="5224343" y="815400"/>
                  </a:lnTo>
                  <a:lnTo>
                    <a:pt x="5274789" y="789547"/>
                  </a:lnTo>
                  <a:lnTo>
                    <a:pt x="5324019" y="763267"/>
                  </a:lnTo>
                  <a:lnTo>
                    <a:pt x="5371999" y="736570"/>
                  </a:lnTo>
                  <a:lnTo>
                    <a:pt x="5418694" y="709463"/>
                  </a:lnTo>
                  <a:lnTo>
                    <a:pt x="5464069" y="681953"/>
                  </a:lnTo>
                  <a:lnTo>
                    <a:pt x="5508090" y="654048"/>
                  </a:lnTo>
                  <a:lnTo>
                    <a:pt x="5550722" y="625757"/>
                  </a:lnTo>
                  <a:lnTo>
                    <a:pt x="5591931" y="597087"/>
                  </a:lnTo>
                  <a:lnTo>
                    <a:pt x="5631681" y="568046"/>
                  </a:lnTo>
                  <a:lnTo>
                    <a:pt x="5669938" y="538641"/>
                  </a:lnTo>
                  <a:lnTo>
                    <a:pt x="5706667" y="508882"/>
                  </a:lnTo>
                  <a:lnTo>
                    <a:pt x="5741834" y="478774"/>
                  </a:lnTo>
                  <a:lnTo>
                    <a:pt x="5775405" y="448327"/>
                  </a:lnTo>
                  <a:lnTo>
                    <a:pt x="5807343" y="417549"/>
                  </a:lnTo>
                  <a:lnTo>
                    <a:pt x="5847333" y="376002"/>
                  </a:lnTo>
                  <a:lnTo>
                    <a:pt x="5884276" y="333899"/>
                  </a:lnTo>
                  <a:lnTo>
                    <a:pt x="5918089" y="291258"/>
                  </a:lnTo>
                  <a:lnTo>
                    <a:pt x="5948693" y="248099"/>
                  </a:lnTo>
                  <a:lnTo>
                    <a:pt x="5976004" y="204440"/>
                  </a:lnTo>
                  <a:lnTo>
                    <a:pt x="5999942" y="160299"/>
                  </a:lnTo>
                  <a:lnTo>
                    <a:pt x="6029336" y="93212"/>
                  </a:lnTo>
                  <a:lnTo>
                    <a:pt x="6050667" y="25149"/>
                  </a:lnTo>
                  <a:lnTo>
                    <a:pt x="6054717" y="7974"/>
                  </a:lnTo>
                  <a:lnTo>
                    <a:pt x="605641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69385" y="3019618"/>
              <a:ext cx="81649" cy="108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906949" y="1133741"/>
            <a:ext cx="6598284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spc="-5" dirty="0"/>
              <a:t>One</a:t>
            </a:r>
            <a:endParaRPr sz="2800"/>
          </a:p>
        </p:txBody>
      </p:sp>
      <p:sp>
        <p:nvSpPr>
          <p:cNvPr id="58" name="object 58"/>
          <p:cNvSpPr txBox="1"/>
          <p:nvPr/>
        </p:nvSpPr>
        <p:spPr>
          <a:xfrm>
            <a:off x="9252834" y="3008722"/>
            <a:ext cx="426084" cy="521297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spcBef>
                <a:spcPts val="1905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baseline="-30092" dirty="0">
                <a:latin typeface="Arial"/>
                <a:cs typeface="Arial"/>
              </a:rPr>
              <a:t>T</a:t>
            </a:r>
            <a:endParaRPr baseline="-30092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6985" y="3356821"/>
            <a:ext cx="293074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681926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69224" y="5566897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>
              <a:latin typeface="Arial"/>
              <a:cs typeface="Arial"/>
            </a:endParaRP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1D1545EA-54AD-6053-3F92-77082FC8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3CEE-938C-4AE8-BFDB-436ABD733297}" type="datetime1">
              <a:rPr lang="en-US" smtClean="0"/>
              <a:t>3/12/2025</a:t>
            </a:fld>
            <a:endParaRPr lang="en-US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60D51AD-4B0D-2A95-74B0-4F1546AA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E7235F73-4820-66A3-5594-9A749B1A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1" y="638453"/>
            <a:ext cx="6989920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883" spc="-13" dirty="0"/>
              <a:t>Training RNN: Backward Pass</a:t>
            </a:r>
            <a:endParaRPr lang="en-US" sz="3883" dirty="0"/>
          </a:p>
        </p:txBody>
      </p:sp>
      <p:sp>
        <p:nvSpPr>
          <p:cNvPr id="3" name="object 3"/>
          <p:cNvSpPr/>
          <p:nvPr/>
        </p:nvSpPr>
        <p:spPr>
          <a:xfrm>
            <a:off x="3581400" y="5560360"/>
            <a:ext cx="121024" cy="13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824624" y="5615492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824624" y="5658522"/>
            <a:ext cx="121584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4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027339" y="5560359"/>
            <a:ext cx="109761" cy="134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288716" y="5671970"/>
            <a:ext cx="29696" cy="49866"/>
          </a:xfrm>
          <a:custGeom>
            <a:avLst/>
            <a:gdLst/>
            <a:ahLst/>
            <a:cxnLst/>
            <a:rect l="l" t="t" r="r" b="b"/>
            <a:pathLst>
              <a:path w="33655" h="56514">
                <a:moveTo>
                  <a:pt x="6000" y="56388"/>
                </a:moveTo>
                <a:lnTo>
                  <a:pt x="0" y="49625"/>
                </a:lnTo>
                <a:lnTo>
                  <a:pt x="4000" y="46101"/>
                </a:lnTo>
                <a:lnTo>
                  <a:pt x="6858" y="42957"/>
                </a:lnTo>
                <a:lnTo>
                  <a:pt x="10477" y="37242"/>
                </a:lnTo>
                <a:lnTo>
                  <a:pt x="11811" y="34004"/>
                </a:lnTo>
                <a:lnTo>
                  <a:pt x="13335" y="26765"/>
                </a:lnTo>
                <a:lnTo>
                  <a:pt x="13716" y="22193"/>
                </a:lnTo>
                <a:lnTo>
                  <a:pt x="13650" y="10382"/>
                </a:lnTo>
                <a:lnTo>
                  <a:pt x="13239" y="5619"/>
                </a:lnTo>
                <a:lnTo>
                  <a:pt x="12192" y="0"/>
                </a:lnTo>
                <a:lnTo>
                  <a:pt x="31908" y="0"/>
                </a:lnTo>
                <a:lnTo>
                  <a:pt x="33051" y="5334"/>
                </a:lnTo>
                <a:lnTo>
                  <a:pt x="33528" y="10382"/>
                </a:lnTo>
                <a:lnTo>
                  <a:pt x="33528" y="20669"/>
                </a:lnTo>
                <a:lnTo>
                  <a:pt x="32670" y="25431"/>
                </a:lnTo>
                <a:lnTo>
                  <a:pt x="30861" y="29622"/>
                </a:lnTo>
                <a:lnTo>
                  <a:pt x="29051" y="33909"/>
                </a:lnTo>
                <a:lnTo>
                  <a:pt x="26193" y="38195"/>
                </a:lnTo>
                <a:lnTo>
                  <a:pt x="22193" y="42386"/>
                </a:lnTo>
                <a:lnTo>
                  <a:pt x="18288" y="46672"/>
                </a:lnTo>
                <a:lnTo>
                  <a:pt x="12858" y="51339"/>
                </a:lnTo>
                <a:lnTo>
                  <a:pt x="600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386880" y="5671971"/>
            <a:ext cx="20171" cy="22971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860" y="25908"/>
                </a:moveTo>
                <a:lnTo>
                  <a:pt x="0" y="25908"/>
                </a:lnTo>
                <a:lnTo>
                  <a:pt x="0" y="0"/>
                </a:lnTo>
                <a:lnTo>
                  <a:pt x="22860" y="0"/>
                </a:lnTo>
                <a:lnTo>
                  <a:pt x="228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435289" y="5671971"/>
            <a:ext cx="20171" cy="22971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860" y="25908"/>
                </a:moveTo>
                <a:lnTo>
                  <a:pt x="0" y="25908"/>
                </a:lnTo>
                <a:lnTo>
                  <a:pt x="0" y="0"/>
                </a:lnTo>
                <a:lnTo>
                  <a:pt x="22860" y="0"/>
                </a:lnTo>
                <a:lnTo>
                  <a:pt x="228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483698" y="5671971"/>
            <a:ext cx="20171" cy="22971"/>
          </a:xfrm>
          <a:custGeom>
            <a:avLst/>
            <a:gdLst/>
            <a:ahLst/>
            <a:cxnLst/>
            <a:rect l="l" t="t" r="r" b="b"/>
            <a:pathLst>
              <a:path w="22860" h="26035">
                <a:moveTo>
                  <a:pt x="22860" y="25908"/>
                </a:moveTo>
                <a:lnTo>
                  <a:pt x="0" y="25908"/>
                </a:lnTo>
                <a:lnTo>
                  <a:pt x="0" y="0"/>
                </a:lnTo>
                <a:lnTo>
                  <a:pt x="22860" y="0"/>
                </a:lnTo>
                <a:lnTo>
                  <a:pt x="228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4548244" y="5671970"/>
            <a:ext cx="29696" cy="49866"/>
          </a:xfrm>
          <a:custGeom>
            <a:avLst/>
            <a:gdLst/>
            <a:ahLst/>
            <a:cxnLst/>
            <a:rect l="l" t="t" r="r" b="b"/>
            <a:pathLst>
              <a:path w="33654" h="56514">
                <a:moveTo>
                  <a:pt x="6000" y="56388"/>
                </a:moveTo>
                <a:lnTo>
                  <a:pt x="0" y="49625"/>
                </a:lnTo>
                <a:lnTo>
                  <a:pt x="4000" y="46101"/>
                </a:lnTo>
                <a:lnTo>
                  <a:pt x="6858" y="42957"/>
                </a:lnTo>
                <a:lnTo>
                  <a:pt x="10477" y="37242"/>
                </a:lnTo>
                <a:lnTo>
                  <a:pt x="11811" y="34004"/>
                </a:lnTo>
                <a:lnTo>
                  <a:pt x="13335" y="26765"/>
                </a:lnTo>
                <a:lnTo>
                  <a:pt x="13716" y="22193"/>
                </a:lnTo>
                <a:lnTo>
                  <a:pt x="13650" y="10382"/>
                </a:lnTo>
                <a:lnTo>
                  <a:pt x="13239" y="5619"/>
                </a:lnTo>
                <a:lnTo>
                  <a:pt x="12192" y="0"/>
                </a:lnTo>
                <a:lnTo>
                  <a:pt x="31908" y="0"/>
                </a:lnTo>
                <a:lnTo>
                  <a:pt x="33051" y="5334"/>
                </a:lnTo>
                <a:lnTo>
                  <a:pt x="33528" y="10382"/>
                </a:lnTo>
                <a:lnTo>
                  <a:pt x="33528" y="20669"/>
                </a:lnTo>
                <a:lnTo>
                  <a:pt x="32670" y="25431"/>
                </a:lnTo>
                <a:lnTo>
                  <a:pt x="30861" y="29622"/>
                </a:lnTo>
                <a:lnTo>
                  <a:pt x="29051" y="33909"/>
                </a:lnTo>
                <a:lnTo>
                  <a:pt x="26193" y="38195"/>
                </a:lnTo>
                <a:lnTo>
                  <a:pt x="22193" y="42386"/>
                </a:lnTo>
                <a:lnTo>
                  <a:pt x="18288" y="46672"/>
                </a:lnTo>
                <a:lnTo>
                  <a:pt x="12858" y="51339"/>
                </a:lnTo>
                <a:lnTo>
                  <a:pt x="600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633801" y="5560359"/>
            <a:ext cx="109761" cy="134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2810435" y="5515860"/>
            <a:ext cx="6405282" cy="774492"/>
          </a:xfrm>
          <a:prstGeom prst="rect">
            <a:avLst/>
          </a:prstGeom>
        </p:spPr>
        <p:txBody>
          <a:bodyPr vert="horz" wrap="square" lIns="0" tIns="70597" rIns="0" bIns="0" rtlCol="0">
            <a:spAutoFit/>
          </a:bodyPr>
          <a:lstStyle/>
          <a:p>
            <a:pPr marL="56032">
              <a:spcBef>
                <a:spcPts val="556"/>
              </a:spcBef>
              <a:tabLst>
                <a:tab pos="895958" algn="l"/>
                <a:tab pos="1311718" algn="l"/>
                <a:tab pos="1917989" algn="l"/>
              </a:tabLst>
            </a:pPr>
            <a:r>
              <a:rPr sz="1588" spc="-9" dirty="0">
                <a:latin typeface="Calibri"/>
                <a:cs typeface="Calibri"/>
              </a:rPr>
              <a:t>network	</a:t>
            </a:r>
            <a:r>
              <a:rPr sz="1721" spc="92" baseline="-14957" dirty="0">
                <a:latin typeface="Bookman Old Style"/>
                <a:cs typeface="Bookman Old Style"/>
              </a:rPr>
              <a:t>i	</a:t>
            </a:r>
            <a:r>
              <a:rPr sz="1721" spc="-26" baseline="-14957" dirty="0">
                <a:latin typeface="Bookman Old Style"/>
                <a:cs typeface="Bookman Old Style"/>
              </a:rPr>
              <a:t>i,0	</a:t>
            </a:r>
            <a:r>
              <a:rPr sz="1721" spc="-6" baseline="-14957" dirty="0">
                <a:latin typeface="Bookman Old Style"/>
                <a:cs typeface="Bookman Old Style"/>
              </a:rPr>
              <a:t>i,T </a:t>
            </a:r>
            <a:r>
              <a:rPr sz="1588" dirty="0">
                <a:latin typeface="Calibri"/>
                <a:cs typeface="Calibri"/>
              </a:rPr>
              <a:t>and </a:t>
            </a:r>
            <a:r>
              <a:rPr sz="1588" spc="-4" dirty="0">
                <a:latin typeface="Calibri"/>
                <a:cs typeface="Calibri"/>
              </a:rPr>
              <a:t>the desired</a:t>
            </a:r>
            <a:r>
              <a:rPr sz="1588" spc="115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outputs</a:t>
            </a:r>
            <a:endParaRPr sz="1588" dirty="0">
              <a:latin typeface="Calibri"/>
              <a:cs typeface="Calibri"/>
            </a:endParaRPr>
          </a:p>
          <a:p>
            <a:pPr marL="409596" marR="26896" indent="-253266">
              <a:spcBef>
                <a:spcPts val="393"/>
              </a:spcBef>
              <a:tabLst>
                <a:tab pos="409596" algn="l"/>
              </a:tabLst>
            </a:pPr>
            <a:r>
              <a:rPr sz="1324" dirty="0">
                <a:latin typeface="Arial"/>
                <a:cs typeface="Arial"/>
              </a:rPr>
              <a:t>–	</a:t>
            </a:r>
            <a:r>
              <a:rPr sz="1324" dirty="0">
                <a:latin typeface="Calibri"/>
                <a:cs typeface="Calibri"/>
              </a:rPr>
              <a:t>This is the </a:t>
            </a:r>
            <a:r>
              <a:rPr sz="1324" spc="-4" dirty="0">
                <a:latin typeface="Calibri"/>
                <a:cs typeface="Calibri"/>
              </a:rPr>
              <a:t>most generic </a:t>
            </a:r>
            <a:r>
              <a:rPr sz="1324" spc="-9" dirty="0">
                <a:latin typeface="Calibri"/>
                <a:cs typeface="Calibri"/>
              </a:rPr>
              <a:t>setting. </a:t>
            </a:r>
            <a:r>
              <a:rPr sz="1324" spc="-4" dirty="0">
                <a:latin typeface="Calibri"/>
                <a:cs typeface="Calibri"/>
              </a:rPr>
              <a:t>In other settings </a:t>
            </a:r>
            <a:r>
              <a:rPr sz="1324" spc="-13" dirty="0">
                <a:latin typeface="Calibri"/>
                <a:cs typeface="Calibri"/>
              </a:rPr>
              <a:t>we </a:t>
            </a:r>
            <a:r>
              <a:rPr sz="1324" spc="-4" dirty="0">
                <a:latin typeface="Calibri"/>
                <a:cs typeface="Calibri"/>
              </a:rPr>
              <a:t>just </a:t>
            </a:r>
            <a:r>
              <a:rPr sz="1324" spc="-9" dirty="0">
                <a:latin typeface="Calibri"/>
                <a:cs typeface="Calibri"/>
              </a:rPr>
              <a:t>“remove” </a:t>
            </a:r>
            <a:r>
              <a:rPr sz="1324" spc="-4" dirty="0">
                <a:latin typeface="Calibri"/>
                <a:cs typeface="Calibri"/>
              </a:rPr>
              <a:t>some </a:t>
            </a:r>
            <a:r>
              <a:rPr sz="1324" dirty="0">
                <a:latin typeface="Calibri"/>
                <a:cs typeface="Calibri"/>
              </a:rPr>
              <a:t>of </a:t>
            </a:r>
            <a:r>
              <a:rPr sz="1324" spc="-4" dirty="0">
                <a:latin typeface="Calibri"/>
                <a:cs typeface="Calibri"/>
              </a:rPr>
              <a:t>the </a:t>
            </a:r>
            <a:r>
              <a:rPr sz="1324" dirty="0">
                <a:latin typeface="Calibri"/>
                <a:cs typeface="Calibri"/>
              </a:rPr>
              <a:t>input or  output</a:t>
            </a:r>
            <a:r>
              <a:rPr sz="1324" spc="-35" dirty="0">
                <a:latin typeface="Calibri"/>
                <a:cs typeface="Calibri"/>
              </a:rPr>
              <a:t> </a:t>
            </a:r>
            <a:r>
              <a:rPr sz="1324" spc="-4" dirty="0">
                <a:latin typeface="Calibri"/>
                <a:cs typeface="Calibri"/>
              </a:rPr>
              <a:t>entries</a:t>
            </a:r>
            <a:endParaRPr sz="1324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5094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543750" y="2822537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79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79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79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415119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4413772" y="2822537"/>
            <a:ext cx="273424" cy="273424"/>
          </a:xfrm>
          <a:custGeom>
            <a:avLst/>
            <a:gdLst/>
            <a:ahLst/>
            <a:cxnLst/>
            <a:rect l="l" t="t" r="r" b="b"/>
            <a:pathLst>
              <a:path w="309879" h="309879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4572"/>
                </a:lnTo>
                <a:lnTo>
                  <a:pt x="4572" y="4572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lnTo>
                  <a:pt x="307848" y="309372"/>
                </a:lnTo>
                <a:close/>
              </a:path>
              <a:path w="309879" h="309879">
                <a:moveTo>
                  <a:pt x="4572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4572" y="4572"/>
                </a:lnTo>
                <a:close/>
              </a:path>
              <a:path w="309879" h="309879">
                <a:moveTo>
                  <a:pt x="304800" y="4572"/>
                </a:moveTo>
                <a:lnTo>
                  <a:pt x="4572" y="4572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9879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9372" y="4572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9879">
                <a:moveTo>
                  <a:pt x="309372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4572"/>
                </a:lnTo>
                <a:close/>
              </a:path>
              <a:path w="309879" h="309879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9879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9879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5293212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291866" y="2822537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79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79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79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7041328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7039984" y="2822537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79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79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79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7915387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7914043" y="2822537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79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79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79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8789446" y="282388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8788102" y="2822537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79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79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79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79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79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3541060" y="3352353"/>
            <a:ext cx="5446059" cy="67235"/>
          </a:xfrm>
          <a:custGeom>
            <a:avLst/>
            <a:gdLst/>
            <a:ahLst/>
            <a:cxnLst/>
            <a:rect l="l" t="t" r="r" b="b"/>
            <a:pathLst>
              <a:path w="6172200" h="76200">
                <a:moveTo>
                  <a:pt x="6096000" y="76200"/>
                </a:moveTo>
                <a:lnTo>
                  <a:pt x="6096000" y="0"/>
                </a:lnTo>
                <a:lnTo>
                  <a:pt x="6153912" y="28956"/>
                </a:lnTo>
                <a:lnTo>
                  <a:pt x="6109716" y="28956"/>
                </a:lnTo>
                <a:lnTo>
                  <a:pt x="6109716" y="47244"/>
                </a:lnTo>
                <a:lnTo>
                  <a:pt x="6153912" y="47244"/>
                </a:lnTo>
                <a:lnTo>
                  <a:pt x="6096000" y="76200"/>
                </a:lnTo>
                <a:close/>
              </a:path>
              <a:path w="6172200" h="76200">
                <a:moveTo>
                  <a:pt x="6096000" y="47244"/>
                </a:moveTo>
                <a:lnTo>
                  <a:pt x="0" y="47244"/>
                </a:lnTo>
                <a:lnTo>
                  <a:pt x="0" y="28956"/>
                </a:lnTo>
                <a:lnTo>
                  <a:pt x="6096000" y="28956"/>
                </a:lnTo>
                <a:lnTo>
                  <a:pt x="6096000" y="47244"/>
                </a:lnTo>
                <a:close/>
              </a:path>
              <a:path w="6172200" h="76200">
                <a:moveTo>
                  <a:pt x="6153912" y="47244"/>
                </a:moveTo>
                <a:lnTo>
                  <a:pt x="6109716" y="47244"/>
                </a:lnTo>
                <a:lnTo>
                  <a:pt x="6109716" y="28956"/>
                </a:lnTo>
                <a:lnTo>
                  <a:pt x="6153912" y="28956"/>
                </a:lnTo>
                <a:lnTo>
                  <a:pt x="6172200" y="38100"/>
                </a:lnTo>
                <a:lnTo>
                  <a:pt x="6153912" y="47244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3520419" y="3043913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0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89446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8788102" y="2351890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8789446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8788102" y="1881243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6324" y="309372"/>
                </a:moveTo>
                <a:lnTo>
                  <a:pt x="0" y="309372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lnTo>
                  <a:pt x="306324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8890299" y="2622176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8890299" y="2151529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8890299" y="1680882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7927491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7926146" y="2351890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7927491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7926146" y="1881243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8028344" y="2622176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8028344" y="2151529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8028344" y="1680882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7053432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7052087" y="2351890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/>
          <p:nvPr/>
        </p:nvSpPr>
        <p:spPr>
          <a:xfrm>
            <a:off x="7053432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7052087" y="1881243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7154285" y="2622176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7154285" y="2151529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7154285" y="1680882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5305314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5303970" y="2351890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5305314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5303970" y="1881243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5406167" y="2622176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5406167" y="2151529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5406167" y="1680882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4415119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/>
          <p:nvPr/>
        </p:nvSpPr>
        <p:spPr>
          <a:xfrm>
            <a:off x="4413772" y="2351890"/>
            <a:ext cx="273424" cy="273424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4572"/>
                </a:lnTo>
                <a:lnTo>
                  <a:pt x="4572" y="4572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lnTo>
                  <a:pt x="307848" y="309372"/>
                </a:lnTo>
                <a:close/>
              </a:path>
              <a:path w="309879" h="309880">
                <a:moveTo>
                  <a:pt x="4572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4572" y="4572"/>
                </a:lnTo>
                <a:close/>
              </a:path>
              <a:path w="309879" h="309880">
                <a:moveTo>
                  <a:pt x="304800" y="4572"/>
                </a:moveTo>
                <a:lnTo>
                  <a:pt x="4572" y="4572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9879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9372" y="4572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9880">
                <a:moveTo>
                  <a:pt x="309372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4572"/>
                </a:lnTo>
                <a:close/>
              </a:path>
              <a:path w="309879" h="309880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9880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9880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4415119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/>
          <p:nvPr/>
        </p:nvSpPr>
        <p:spPr>
          <a:xfrm>
            <a:off x="4413772" y="1881243"/>
            <a:ext cx="273424" cy="273424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4572"/>
                </a:lnTo>
                <a:lnTo>
                  <a:pt x="4572" y="4572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lnTo>
                  <a:pt x="307848" y="309372"/>
                </a:lnTo>
                <a:close/>
              </a:path>
              <a:path w="309879" h="309880">
                <a:moveTo>
                  <a:pt x="4572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4572" y="4572"/>
                </a:lnTo>
                <a:close/>
              </a:path>
              <a:path w="309879" h="309880">
                <a:moveTo>
                  <a:pt x="304800" y="4572"/>
                </a:moveTo>
                <a:lnTo>
                  <a:pt x="4572" y="4572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9879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9372" y="4572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9880">
                <a:moveTo>
                  <a:pt x="309372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4572"/>
                </a:lnTo>
                <a:close/>
              </a:path>
              <a:path w="309879" h="309880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9880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9880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/>
          <p:nvPr/>
        </p:nvSpPr>
        <p:spPr>
          <a:xfrm>
            <a:off x="4515971" y="2622176"/>
            <a:ext cx="67235" cy="2017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61"/>
          <p:cNvSpPr/>
          <p:nvPr/>
        </p:nvSpPr>
        <p:spPr>
          <a:xfrm>
            <a:off x="4515971" y="2151529"/>
            <a:ext cx="67235" cy="2017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2"/>
          <p:cNvSpPr/>
          <p:nvPr/>
        </p:nvSpPr>
        <p:spPr>
          <a:xfrm>
            <a:off x="4515971" y="1680882"/>
            <a:ext cx="67235" cy="2017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3549128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799" y="0"/>
                </a:lnTo>
                <a:lnTo>
                  <a:pt x="30479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3547784" y="2351890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3549128" y="1882589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799" y="0"/>
                </a:lnTo>
                <a:lnTo>
                  <a:pt x="30479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3547784" y="1881243"/>
            <a:ext cx="271743" cy="273424"/>
          </a:xfrm>
          <a:custGeom>
            <a:avLst/>
            <a:gdLst/>
            <a:ahLst/>
            <a:cxnLst/>
            <a:rect l="l" t="t" r="r" b="b"/>
            <a:pathLst>
              <a:path w="307975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9372"/>
                </a:lnTo>
                <a:close/>
              </a:path>
              <a:path w="307975" h="309880">
                <a:moveTo>
                  <a:pt x="3048" y="4572"/>
                </a:moveTo>
                <a:lnTo>
                  <a:pt x="1524" y="4572"/>
                </a:lnTo>
                <a:lnTo>
                  <a:pt x="3048" y="1524"/>
                </a:lnTo>
                <a:lnTo>
                  <a:pt x="3048" y="4572"/>
                </a:lnTo>
                <a:close/>
              </a:path>
              <a:path w="307975" h="309880">
                <a:moveTo>
                  <a:pt x="304800" y="4572"/>
                </a:moveTo>
                <a:lnTo>
                  <a:pt x="3048" y="4572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7848" y="4572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4572"/>
                </a:lnTo>
                <a:close/>
              </a:path>
              <a:path w="307975" h="309880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9880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9880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/>
          <p:nvPr/>
        </p:nvSpPr>
        <p:spPr>
          <a:xfrm>
            <a:off x="3649981" y="2622176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8"/>
          <p:cNvSpPr/>
          <p:nvPr/>
        </p:nvSpPr>
        <p:spPr>
          <a:xfrm>
            <a:off x="3649981" y="2151529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3649981" y="1680882"/>
            <a:ext cx="67235" cy="201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2667001" y="235323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71"/>
          <p:cNvSpPr/>
          <p:nvPr/>
        </p:nvSpPr>
        <p:spPr>
          <a:xfrm>
            <a:off x="2665654" y="2351890"/>
            <a:ext cx="273424" cy="273424"/>
          </a:xfrm>
          <a:custGeom>
            <a:avLst/>
            <a:gdLst/>
            <a:ahLst/>
            <a:cxnLst/>
            <a:rect l="l" t="t" r="r" b="b"/>
            <a:pathLst>
              <a:path w="309880" h="309880">
                <a:moveTo>
                  <a:pt x="307848" y="309372"/>
                </a:moveTo>
                <a:lnTo>
                  <a:pt x="1524" y="309372"/>
                </a:ln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4572"/>
                </a:lnTo>
                <a:lnTo>
                  <a:pt x="4572" y="4572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lnTo>
                  <a:pt x="307848" y="309372"/>
                </a:lnTo>
                <a:close/>
              </a:path>
              <a:path w="309880" h="309880">
                <a:moveTo>
                  <a:pt x="4572" y="4572"/>
                </a:moveTo>
                <a:lnTo>
                  <a:pt x="1524" y="4572"/>
                </a:lnTo>
                <a:lnTo>
                  <a:pt x="4572" y="1524"/>
                </a:lnTo>
                <a:lnTo>
                  <a:pt x="4572" y="4572"/>
                </a:lnTo>
                <a:close/>
              </a:path>
              <a:path w="309880" h="309880">
                <a:moveTo>
                  <a:pt x="304800" y="4572"/>
                </a:moveTo>
                <a:lnTo>
                  <a:pt x="4572" y="4572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4572"/>
                </a:lnTo>
                <a:close/>
              </a:path>
              <a:path w="309880" h="309880">
                <a:moveTo>
                  <a:pt x="304800" y="306324"/>
                </a:moveTo>
                <a:lnTo>
                  <a:pt x="304800" y="1524"/>
                </a:lnTo>
                <a:lnTo>
                  <a:pt x="306324" y="4572"/>
                </a:lnTo>
                <a:lnTo>
                  <a:pt x="309372" y="4572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80" h="309880">
                <a:moveTo>
                  <a:pt x="309372" y="4572"/>
                </a:moveTo>
                <a:lnTo>
                  <a:pt x="306324" y="4572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4572"/>
                </a:lnTo>
                <a:close/>
              </a:path>
              <a:path w="309880" h="309880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80" h="309880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80" h="309880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2"/>
          <p:cNvSpPr/>
          <p:nvPr/>
        </p:nvSpPr>
        <p:spPr>
          <a:xfrm>
            <a:off x="2935942" y="2454089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5720"/>
                </a:lnTo>
                <a:lnTo>
                  <a:pt x="676656" y="45720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5720"/>
                </a:lnTo>
                <a:close/>
              </a:path>
              <a:path w="692150" h="76200">
                <a:moveTo>
                  <a:pt x="676656" y="45720"/>
                </a:moveTo>
                <a:lnTo>
                  <a:pt x="627887" y="45720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6656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3"/>
          <p:cNvSpPr/>
          <p:nvPr/>
        </p:nvSpPr>
        <p:spPr>
          <a:xfrm>
            <a:off x="3818068" y="2454089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5720"/>
                </a:lnTo>
                <a:lnTo>
                  <a:pt x="676656" y="45720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5720"/>
                </a:lnTo>
                <a:close/>
              </a:path>
              <a:path w="692150" h="76200">
                <a:moveTo>
                  <a:pt x="676656" y="45720"/>
                </a:moveTo>
                <a:lnTo>
                  <a:pt x="627887" y="45720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6656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4"/>
          <p:cNvSpPr/>
          <p:nvPr/>
        </p:nvSpPr>
        <p:spPr>
          <a:xfrm>
            <a:off x="4690782" y="2454089"/>
            <a:ext cx="609600" cy="67235"/>
          </a:xfrm>
          <a:custGeom>
            <a:avLst/>
            <a:gdLst/>
            <a:ahLst/>
            <a:cxnLst/>
            <a:rect l="l" t="t" r="r" b="b"/>
            <a:pathLst>
              <a:path w="690879" h="76200">
                <a:moveTo>
                  <a:pt x="614172" y="76200"/>
                </a:moveTo>
                <a:lnTo>
                  <a:pt x="614172" y="0"/>
                </a:lnTo>
                <a:lnTo>
                  <a:pt x="678180" y="32004"/>
                </a:lnTo>
                <a:lnTo>
                  <a:pt x="626364" y="32004"/>
                </a:lnTo>
                <a:lnTo>
                  <a:pt x="626364" y="45720"/>
                </a:lnTo>
                <a:lnTo>
                  <a:pt x="675132" y="45720"/>
                </a:lnTo>
                <a:lnTo>
                  <a:pt x="614172" y="76200"/>
                </a:lnTo>
                <a:close/>
              </a:path>
              <a:path w="690879" h="76200">
                <a:moveTo>
                  <a:pt x="614172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614172" y="32004"/>
                </a:lnTo>
                <a:lnTo>
                  <a:pt x="614172" y="45720"/>
                </a:lnTo>
                <a:close/>
              </a:path>
              <a:path w="690879" h="76200">
                <a:moveTo>
                  <a:pt x="675132" y="45720"/>
                </a:moveTo>
                <a:lnTo>
                  <a:pt x="626364" y="45720"/>
                </a:lnTo>
                <a:lnTo>
                  <a:pt x="626364" y="32004"/>
                </a:lnTo>
                <a:lnTo>
                  <a:pt x="678180" y="32004"/>
                </a:lnTo>
                <a:lnTo>
                  <a:pt x="690372" y="38100"/>
                </a:lnTo>
                <a:lnTo>
                  <a:pt x="675132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5"/>
          <p:cNvSpPr/>
          <p:nvPr/>
        </p:nvSpPr>
        <p:spPr>
          <a:xfrm>
            <a:off x="5582323" y="2454089"/>
            <a:ext cx="312084" cy="67235"/>
          </a:xfrm>
          <a:custGeom>
            <a:avLst/>
            <a:gdLst/>
            <a:ahLst/>
            <a:cxnLst/>
            <a:rect l="l" t="t" r="r" b="b"/>
            <a:pathLst>
              <a:path w="353695" h="76200">
                <a:moveTo>
                  <a:pt x="277368" y="76200"/>
                </a:moveTo>
                <a:lnTo>
                  <a:pt x="277368" y="0"/>
                </a:lnTo>
                <a:lnTo>
                  <a:pt x="341376" y="32004"/>
                </a:lnTo>
                <a:lnTo>
                  <a:pt x="291083" y="32004"/>
                </a:lnTo>
                <a:lnTo>
                  <a:pt x="291083" y="45720"/>
                </a:lnTo>
                <a:lnTo>
                  <a:pt x="338328" y="45720"/>
                </a:lnTo>
                <a:lnTo>
                  <a:pt x="277368" y="76200"/>
                </a:lnTo>
                <a:close/>
              </a:path>
              <a:path w="353695" h="76200">
                <a:moveTo>
                  <a:pt x="277368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277368" y="32004"/>
                </a:lnTo>
                <a:lnTo>
                  <a:pt x="277368" y="45720"/>
                </a:lnTo>
                <a:close/>
              </a:path>
              <a:path w="353695" h="76200">
                <a:moveTo>
                  <a:pt x="338328" y="45720"/>
                </a:moveTo>
                <a:lnTo>
                  <a:pt x="291083" y="45720"/>
                </a:lnTo>
                <a:lnTo>
                  <a:pt x="291083" y="32004"/>
                </a:lnTo>
                <a:lnTo>
                  <a:pt x="341376" y="32004"/>
                </a:lnTo>
                <a:lnTo>
                  <a:pt x="353568" y="38100"/>
                </a:lnTo>
                <a:lnTo>
                  <a:pt x="338328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6701118" y="2454089"/>
            <a:ext cx="358028" cy="67235"/>
          </a:xfrm>
          <a:custGeom>
            <a:avLst/>
            <a:gdLst/>
            <a:ahLst/>
            <a:cxnLst/>
            <a:rect l="l" t="t" r="r" b="b"/>
            <a:pathLst>
              <a:path w="405764" h="76200">
                <a:moveTo>
                  <a:pt x="329184" y="76200"/>
                </a:moveTo>
                <a:lnTo>
                  <a:pt x="329184" y="0"/>
                </a:lnTo>
                <a:lnTo>
                  <a:pt x="393192" y="32004"/>
                </a:lnTo>
                <a:lnTo>
                  <a:pt x="341376" y="32004"/>
                </a:lnTo>
                <a:lnTo>
                  <a:pt x="341376" y="45720"/>
                </a:lnTo>
                <a:lnTo>
                  <a:pt x="390144" y="45720"/>
                </a:lnTo>
                <a:lnTo>
                  <a:pt x="329184" y="76200"/>
                </a:lnTo>
                <a:close/>
              </a:path>
              <a:path w="405764" h="76200">
                <a:moveTo>
                  <a:pt x="329184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329184" y="32004"/>
                </a:lnTo>
                <a:lnTo>
                  <a:pt x="329184" y="45720"/>
                </a:lnTo>
                <a:close/>
              </a:path>
              <a:path w="405764" h="76200">
                <a:moveTo>
                  <a:pt x="390144" y="45720"/>
                </a:moveTo>
                <a:lnTo>
                  <a:pt x="341376" y="45720"/>
                </a:lnTo>
                <a:lnTo>
                  <a:pt x="341376" y="32004"/>
                </a:lnTo>
                <a:lnTo>
                  <a:pt x="393192" y="32004"/>
                </a:lnTo>
                <a:lnTo>
                  <a:pt x="405384" y="38100"/>
                </a:lnTo>
                <a:lnTo>
                  <a:pt x="390144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/>
          <p:nvPr/>
        </p:nvSpPr>
        <p:spPr>
          <a:xfrm>
            <a:off x="7318337" y="2454089"/>
            <a:ext cx="609600" cy="67235"/>
          </a:xfrm>
          <a:custGeom>
            <a:avLst/>
            <a:gdLst/>
            <a:ahLst/>
            <a:cxnLst/>
            <a:rect l="l" t="t" r="r" b="b"/>
            <a:pathLst>
              <a:path w="690879" h="76200">
                <a:moveTo>
                  <a:pt x="614172" y="76200"/>
                </a:moveTo>
                <a:lnTo>
                  <a:pt x="614172" y="0"/>
                </a:lnTo>
                <a:lnTo>
                  <a:pt x="678180" y="32004"/>
                </a:lnTo>
                <a:lnTo>
                  <a:pt x="627887" y="32004"/>
                </a:lnTo>
                <a:lnTo>
                  <a:pt x="627887" y="45720"/>
                </a:lnTo>
                <a:lnTo>
                  <a:pt x="675132" y="45720"/>
                </a:lnTo>
                <a:lnTo>
                  <a:pt x="614172" y="76200"/>
                </a:lnTo>
                <a:close/>
              </a:path>
              <a:path w="690879" h="76200">
                <a:moveTo>
                  <a:pt x="614172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614172" y="32004"/>
                </a:lnTo>
                <a:lnTo>
                  <a:pt x="614172" y="45720"/>
                </a:lnTo>
                <a:close/>
              </a:path>
              <a:path w="690879" h="76200">
                <a:moveTo>
                  <a:pt x="675132" y="45720"/>
                </a:moveTo>
                <a:lnTo>
                  <a:pt x="627887" y="45720"/>
                </a:lnTo>
                <a:lnTo>
                  <a:pt x="627887" y="32004"/>
                </a:lnTo>
                <a:lnTo>
                  <a:pt x="678180" y="32004"/>
                </a:lnTo>
                <a:lnTo>
                  <a:pt x="690372" y="38100"/>
                </a:lnTo>
                <a:lnTo>
                  <a:pt x="675132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8"/>
          <p:cNvSpPr/>
          <p:nvPr/>
        </p:nvSpPr>
        <p:spPr>
          <a:xfrm>
            <a:off x="8189707" y="2454089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5720"/>
                </a:lnTo>
                <a:lnTo>
                  <a:pt x="676656" y="45720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5720"/>
                </a:lnTo>
                <a:close/>
              </a:path>
              <a:path w="692150" h="76200">
                <a:moveTo>
                  <a:pt x="676656" y="45720"/>
                </a:moveTo>
                <a:lnTo>
                  <a:pt x="627887" y="45720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6656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 txBox="1"/>
          <p:nvPr/>
        </p:nvSpPr>
        <p:spPr>
          <a:xfrm>
            <a:off x="2512337" y="3230854"/>
            <a:ext cx="6494368" cy="23499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846650">
              <a:spcBef>
                <a:spcPts val="88"/>
              </a:spcBef>
            </a:pPr>
            <a:r>
              <a:rPr sz="1588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endParaRPr sz="1588" dirty="0">
              <a:latin typeface="Calibri"/>
              <a:cs typeface="Calibri"/>
            </a:endParaRPr>
          </a:p>
          <a:p>
            <a:pPr marL="336194" indent="-302575">
              <a:spcBef>
                <a:spcPts val="1363"/>
              </a:spcBef>
              <a:buFont typeface="Arial"/>
              <a:buChar char="•"/>
              <a:tabLst>
                <a:tab pos="335634" algn="l"/>
                <a:tab pos="336194" algn="l"/>
              </a:tabLst>
            </a:pPr>
            <a:r>
              <a:rPr sz="2000" dirty="0">
                <a:solidFill>
                  <a:srgbClr val="FFC000"/>
                </a:solidFill>
                <a:latin typeface="Calibri"/>
                <a:cs typeface="Calibri"/>
              </a:rPr>
              <a:t>Back </a:t>
            </a:r>
            <a:r>
              <a:rPr sz="2000" spc="-9" dirty="0">
                <a:solidFill>
                  <a:srgbClr val="FFC000"/>
                </a:solidFill>
                <a:latin typeface="Calibri"/>
                <a:cs typeface="Calibri"/>
              </a:rPr>
              <a:t>propagation </a:t>
            </a:r>
            <a:r>
              <a:rPr sz="2000" spc="-4" dirty="0">
                <a:solidFill>
                  <a:srgbClr val="FFC000"/>
                </a:solidFill>
                <a:latin typeface="Calibri"/>
                <a:cs typeface="Calibri"/>
              </a:rPr>
              <a:t>through time</a:t>
            </a:r>
            <a:r>
              <a:rPr sz="2000" spc="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spc="-4" dirty="0">
                <a:solidFill>
                  <a:srgbClr val="FFC000"/>
                </a:solidFill>
                <a:latin typeface="Calibri"/>
                <a:cs typeface="Calibri"/>
              </a:rPr>
              <a:t>(BPTT)</a:t>
            </a:r>
            <a:endParaRPr sz="2000" dirty="0">
              <a:solidFill>
                <a:srgbClr val="FFC000"/>
              </a:solidFill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1544" dirty="0">
              <a:latin typeface="Times New Roman"/>
              <a:cs typeface="Times New Roman"/>
            </a:endParaRPr>
          </a:p>
          <a:p>
            <a:pPr marL="336194" indent="-302575">
              <a:buFont typeface="Arial"/>
              <a:buChar char="•"/>
              <a:tabLst>
                <a:tab pos="335634" algn="l"/>
                <a:tab pos="336194" algn="l"/>
              </a:tabLst>
            </a:pPr>
            <a:r>
              <a:rPr sz="1588" spc="-4" dirty="0">
                <a:latin typeface="Calibri"/>
                <a:cs typeface="Calibri"/>
              </a:rPr>
              <a:t>Given </a:t>
            </a:r>
            <a:r>
              <a:rPr sz="1588" dirty="0">
                <a:latin typeface="Calibri"/>
                <a:cs typeface="Calibri"/>
              </a:rPr>
              <a:t>a </a:t>
            </a:r>
            <a:r>
              <a:rPr sz="1588" spc="-9" dirty="0">
                <a:latin typeface="Calibri"/>
                <a:cs typeface="Calibri"/>
              </a:rPr>
              <a:t>collection </a:t>
            </a:r>
            <a:r>
              <a:rPr sz="1588" dirty="0">
                <a:latin typeface="Calibri"/>
                <a:cs typeface="Calibri"/>
              </a:rPr>
              <a:t>of </a:t>
            </a:r>
            <a:r>
              <a:rPr sz="1588" i="1" spc="-4" dirty="0">
                <a:latin typeface="Calibri"/>
                <a:cs typeface="Calibri"/>
              </a:rPr>
              <a:t>sequence</a:t>
            </a:r>
            <a:r>
              <a:rPr sz="1588" i="1" spc="6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inputs</a:t>
            </a:r>
            <a:endParaRPr sz="1588" dirty="0">
              <a:latin typeface="Calibri"/>
              <a:cs typeface="Calibri"/>
            </a:endParaRPr>
          </a:p>
          <a:p>
            <a:pPr marL="437053">
              <a:spcBef>
                <a:spcPts val="340"/>
              </a:spcBef>
              <a:tabLst>
                <a:tab pos="689759" algn="l"/>
              </a:tabLst>
            </a:pPr>
            <a:r>
              <a:rPr sz="1324" dirty="0">
                <a:latin typeface="Arial"/>
                <a:cs typeface="Arial"/>
              </a:rPr>
              <a:t>–	</a:t>
            </a:r>
            <a:r>
              <a:rPr sz="1324" dirty="0">
                <a:latin typeface="Bookman Old Style"/>
                <a:cs typeface="Bookman Old Style"/>
              </a:rPr>
              <a:t>(𝐗</a:t>
            </a:r>
            <a:r>
              <a:rPr sz="1456" baseline="-15151" dirty="0">
                <a:latin typeface="Bookman Old Style"/>
                <a:cs typeface="Bookman Old Style"/>
              </a:rPr>
              <a:t>i</a:t>
            </a:r>
            <a:r>
              <a:rPr sz="1324" dirty="0">
                <a:latin typeface="Bookman Old Style"/>
                <a:cs typeface="Bookman Old Style"/>
              </a:rPr>
              <a:t>, </a:t>
            </a:r>
            <a:r>
              <a:rPr sz="1324" spc="62" dirty="0">
                <a:latin typeface="Bookman Old Style"/>
                <a:cs typeface="Bookman Old Style"/>
              </a:rPr>
              <a:t>𝐃</a:t>
            </a:r>
            <a:r>
              <a:rPr sz="1456" spc="92" baseline="-15151" dirty="0">
                <a:latin typeface="Bookman Old Style"/>
                <a:cs typeface="Bookman Old Style"/>
              </a:rPr>
              <a:t>i</a:t>
            </a:r>
            <a:r>
              <a:rPr sz="1324" spc="62" dirty="0">
                <a:latin typeface="Bookman Old Style"/>
                <a:cs typeface="Bookman Old Style"/>
              </a:rPr>
              <a:t>)</a:t>
            </a:r>
            <a:r>
              <a:rPr sz="1324" spc="62" dirty="0">
                <a:latin typeface="Calibri"/>
                <a:cs typeface="Calibri"/>
              </a:rPr>
              <a:t>,</a:t>
            </a:r>
            <a:r>
              <a:rPr sz="1324" spc="93" dirty="0">
                <a:latin typeface="Calibri"/>
                <a:cs typeface="Calibri"/>
              </a:rPr>
              <a:t> </a:t>
            </a:r>
            <a:r>
              <a:rPr sz="1324" spc="-9" dirty="0">
                <a:latin typeface="Calibri"/>
                <a:cs typeface="Calibri"/>
              </a:rPr>
              <a:t>where</a:t>
            </a:r>
            <a:endParaRPr sz="1324" dirty="0">
              <a:latin typeface="Calibri"/>
              <a:cs typeface="Calibri"/>
            </a:endParaRPr>
          </a:p>
          <a:p>
            <a:pPr marL="437053">
              <a:spcBef>
                <a:spcPts val="582"/>
              </a:spcBef>
              <a:tabLst>
                <a:tab pos="689759" algn="l"/>
              </a:tabLst>
            </a:pPr>
            <a:r>
              <a:rPr sz="1324" dirty="0">
                <a:latin typeface="Arial"/>
                <a:cs typeface="Arial"/>
              </a:rPr>
              <a:t>–	</a:t>
            </a:r>
            <a:r>
              <a:rPr sz="1324" spc="-40" dirty="0">
                <a:latin typeface="Bookman Old Style"/>
                <a:cs typeface="Bookman Old Style"/>
              </a:rPr>
              <a:t>𝐗</a:t>
            </a:r>
            <a:r>
              <a:rPr sz="1456" spc="-59" baseline="-15151" dirty="0">
                <a:latin typeface="Bookman Old Style"/>
                <a:cs typeface="Bookman Old Style"/>
              </a:rPr>
              <a:t>i </a:t>
            </a:r>
            <a:r>
              <a:rPr sz="1324" spc="194" dirty="0">
                <a:latin typeface="Bookman Old Style"/>
                <a:cs typeface="Bookman Old Style"/>
              </a:rPr>
              <a:t>= </a:t>
            </a:r>
            <a:r>
              <a:rPr sz="1324" spc="-75" dirty="0">
                <a:latin typeface="Bookman Old Style"/>
                <a:cs typeface="Bookman Old Style"/>
              </a:rPr>
              <a:t>𝑋</a:t>
            </a:r>
            <a:r>
              <a:rPr sz="1456" spc="-112" baseline="-15151" dirty="0">
                <a:latin typeface="Bookman Old Style"/>
                <a:cs typeface="Bookman Old Style"/>
              </a:rPr>
              <a:t>i,0</a:t>
            </a:r>
            <a:r>
              <a:rPr sz="1324" spc="-75" dirty="0">
                <a:latin typeface="Bookman Old Style"/>
                <a:cs typeface="Bookman Old Style"/>
              </a:rPr>
              <a:t>,</a:t>
            </a:r>
            <a:r>
              <a:rPr sz="1324" spc="-353" dirty="0">
                <a:latin typeface="Bookman Old Style"/>
                <a:cs typeface="Bookman Old Style"/>
              </a:rPr>
              <a:t> </a:t>
            </a:r>
            <a:r>
              <a:rPr sz="1324" spc="-331" dirty="0">
                <a:latin typeface="Bookman Old Style"/>
                <a:cs typeface="Bookman Old Style"/>
              </a:rPr>
              <a:t>…  </a:t>
            </a:r>
            <a:r>
              <a:rPr sz="1324" spc="-154" dirty="0">
                <a:latin typeface="Bookman Old Style"/>
                <a:cs typeface="Bookman Old Style"/>
              </a:rPr>
              <a:t>, </a:t>
            </a:r>
            <a:r>
              <a:rPr sz="1324" spc="-62" dirty="0">
                <a:latin typeface="Bookman Old Style"/>
                <a:cs typeface="Bookman Old Style"/>
              </a:rPr>
              <a:t>𝑋</a:t>
            </a:r>
            <a:r>
              <a:rPr sz="1456" spc="-92" baseline="-15151" dirty="0">
                <a:latin typeface="Bookman Old Style"/>
                <a:cs typeface="Bookman Old Style"/>
              </a:rPr>
              <a:t>i,T</a:t>
            </a:r>
            <a:endParaRPr sz="1456" baseline="-15151" dirty="0">
              <a:latin typeface="Bookman Old Style"/>
              <a:cs typeface="Bookman Old Style"/>
            </a:endParaRPr>
          </a:p>
          <a:p>
            <a:pPr marL="437053">
              <a:spcBef>
                <a:spcPts val="728"/>
              </a:spcBef>
              <a:tabLst>
                <a:tab pos="689759" algn="l"/>
              </a:tabLst>
            </a:pPr>
            <a:r>
              <a:rPr sz="1324" dirty="0">
                <a:latin typeface="Arial"/>
                <a:cs typeface="Arial"/>
              </a:rPr>
              <a:t>–	</a:t>
            </a:r>
            <a:r>
              <a:rPr sz="1324" dirty="0">
                <a:latin typeface="Bookman Old Style"/>
                <a:cs typeface="Bookman Old Style"/>
              </a:rPr>
              <a:t>𝐃</a:t>
            </a:r>
            <a:r>
              <a:rPr sz="1456" baseline="-15151" dirty="0">
                <a:latin typeface="Bookman Old Style"/>
                <a:cs typeface="Bookman Old Style"/>
              </a:rPr>
              <a:t>i </a:t>
            </a:r>
            <a:r>
              <a:rPr sz="1324" spc="194" dirty="0">
                <a:latin typeface="Bookman Old Style"/>
                <a:cs typeface="Bookman Old Style"/>
              </a:rPr>
              <a:t>=</a:t>
            </a:r>
            <a:r>
              <a:rPr sz="1324" spc="-128" dirty="0">
                <a:latin typeface="Bookman Old Style"/>
                <a:cs typeface="Bookman Old Style"/>
              </a:rPr>
              <a:t> </a:t>
            </a:r>
            <a:r>
              <a:rPr sz="1324" spc="-66" dirty="0">
                <a:latin typeface="Bookman Old Style"/>
                <a:cs typeface="Bookman Old Style"/>
              </a:rPr>
              <a:t>𝐷</a:t>
            </a:r>
            <a:r>
              <a:rPr sz="1456" spc="-99" baseline="-15151" dirty="0">
                <a:latin typeface="Bookman Old Style"/>
                <a:cs typeface="Bookman Old Style"/>
              </a:rPr>
              <a:t>i,0</a:t>
            </a:r>
            <a:r>
              <a:rPr sz="1324" spc="-66" dirty="0">
                <a:latin typeface="Bookman Old Style"/>
                <a:cs typeface="Bookman Old Style"/>
              </a:rPr>
              <a:t>, </a:t>
            </a:r>
            <a:r>
              <a:rPr sz="1324" spc="-331" dirty="0">
                <a:latin typeface="Bookman Old Style"/>
                <a:cs typeface="Bookman Old Style"/>
              </a:rPr>
              <a:t>…  </a:t>
            </a:r>
            <a:r>
              <a:rPr sz="1324" spc="-154" dirty="0">
                <a:latin typeface="Bookman Old Style"/>
                <a:cs typeface="Bookman Old Style"/>
              </a:rPr>
              <a:t>, </a:t>
            </a:r>
            <a:r>
              <a:rPr sz="1324" spc="-53" dirty="0">
                <a:latin typeface="Bookman Old Style"/>
                <a:cs typeface="Bookman Old Style"/>
              </a:rPr>
              <a:t>𝐷</a:t>
            </a:r>
            <a:r>
              <a:rPr sz="1456" spc="-79" baseline="-15151" dirty="0">
                <a:latin typeface="Bookman Old Style"/>
                <a:cs typeface="Bookman Old Style"/>
              </a:rPr>
              <a:t>i,T</a:t>
            </a:r>
            <a:endParaRPr sz="1456" baseline="-15151" dirty="0">
              <a:latin typeface="Bookman Old Style"/>
              <a:cs typeface="Bookman Old Style"/>
            </a:endParaRPr>
          </a:p>
          <a:p>
            <a:pPr marL="336194" indent="-302575">
              <a:spcBef>
                <a:spcPts val="521"/>
              </a:spcBef>
              <a:buFont typeface="Arial"/>
              <a:buChar char="•"/>
              <a:tabLst>
                <a:tab pos="335634" algn="l"/>
                <a:tab pos="336194" algn="l"/>
              </a:tabLst>
            </a:pPr>
            <a:r>
              <a:rPr sz="1588" spc="-31" dirty="0">
                <a:latin typeface="Calibri"/>
                <a:cs typeface="Calibri"/>
              </a:rPr>
              <a:t>Train </a:t>
            </a:r>
            <a:r>
              <a:rPr sz="1588" spc="-4" dirty="0">
                <a:latin typeface="Calibri"/>
                <a:cs typeface="Calibri"/>
              </a:rPr>
              <a:t>network </a:t>
            </a:r>
            <a:r>
              <a:rPr sz="1588" spc="-13" dirty="0">
                <a:latin typeface="Calibri"/>
                <a:cs typeface="Calibri"/>
              </a:rPr>
              <a:t>parameters </a:t>
            </a:r>
            <a:r>
              <a:rPr sz="1588" spc="-4" dirty="0">
                <a:latin typeface="Calibri"/>
                <a:cs typeface="Calibri"/>
              </a:rPr>
              <a:t>to </a:t>
            </a:r>
            <a:r>
              <a:rPr sz="1588" spc="-9" dirty="0">
                <a:latin typeface="Calibri"/>
                <a:cs typeface="Calibri"/>
              </a:rPr>
              <a:t>minimize </a:t>
            </a:r>
            <a:r>
              <a:rPr sz="1588" spc="-4" dirty="0">
                <a:latin typeface="Calibri"/>
                <a:cs typeface="Calibri"/>
              </a:rPr>
              <a:t>the </a:t>
            </a:r>
            <a:r>
              <a:rPr sz="1588" spc="-9" dirty="0">
                <a:latin typeface="Calibri"/>
                <a:cs typeface="Calibri"/>
              </a:rPr>
              <a:t>error </a:t>
            </a:r>
            <a:r>
              <a:rPr sz="1588" spc="-4" dirty="0">
                <a:latin typeface="Calibri"/>
                <a:cs typeface="Calibri"/>
              </a:rPr>
              <a:t>between the output </a:t>
            </a:r>
            <a:r>
              <a:rPr sz="1588" dirty="0">
                <a:latin typeface="Calibri"/>
                <a:cs typeface="Calibri"/>
              </a:rPr>
              <a:t>of</a:t>
            </a:r>
            <a:r>
              <a:rPr sz="1588" spc="15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endParaRPr sz="1588" dirty="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61647" y="2097311"/>
            <a:ext cx="2835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3888" dirty="0">
                <a:latin typeface="Calibri"/>
                <a:cs typeface="Calibri"/>
              </a:rPr>
              <a:t>h</a:t>
            </a:r>
            <a:r>
              <a:rPr sz="1059" dirty="0">
                <a:latin typeface="Calibri"/>
                <a:cs typeface="Calibri"/>
              </a:rPr>
              <a:t>-1</a:t>
            </a:r>
            <a:endParaRPr sz="1059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389144" y="3056051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58329" y="3056051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72263" y="3061465"/>
            <a:ext cx="456079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499413" y="2452744"/>
            <a:ext cx="67235" cy="6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5"/>
          <p:cNvSpPr/>
          <p:nvPr/>
        </p:nvSpPr>
        <p:spPr>
          <a:xfrm>
            <a:off x="6364942" y="2452744"/>
            <a:ext cx="67235" cy="6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6"/>
          <p:cNvSpPr/>
          <p:nvPr/>
        </p:nvSpPr>
        <p:spPr>
          <a:xfrm>
            <a:off x="6230472" y="2452744"/>
            <a:ext cx="67235" cy="6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7"/>
          <p:cNvSpPr/>
          <p:nvPr/>
        </p:nvSpPr>
        <p:spPr>
          <a:xfrm>
            <a:off x="6096001" y="2452744"/>
            <a:ext cx="67235" cy="6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 txBox="1"/>
          <p:nvPr/>
        </p:nvSpPr>
        <p:spPr>
          <a:xfrm>
            <a:off x="7830149" y="3061465"/>
            <a:ext cx="456079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786968" y="3061465"/>
            <a:ext cx="310963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33920" y="1404769"/>
            <a:ext cx="20943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59537" algn="l"/>
                <a:tab pos="1761098" algn="l"/>
              </a:tabLst>
            </a:pPr>
            <a:r>
              <a:rPr sz="1588" dirty="0">
                <a:latin typeface="Calibri"/>
                <a:cs typeface="Calibri"/>
              </a:rPr>
              <a:t>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-13" dirty="0">
                <a:latin typeface="Calibri"/>
                <a:cs typeface="Calibri"/>
              </a:rPr>
              <a:t>0</a:t>
            </a:r>
            <a:r>
              <a:rPr sz="1588" dirty="0">
                <a:latin typeface="Calibri"/>
                <a:cs typeface="Calibri"/>
              </a:rPr>
              <a:t>)	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-13" dirty="0">
                <a:latin typeface="Calibri"/>
                <a:cs typeface="Calibri"/>
              </a:rPr>
              <a:t>1</a:t>
            </a:r>
            <a:r>
              <a:rPr sz="1588" dirty="0">
                <a:latin typeface="Calibri"/>
                <a:cs typeface="Calibri"/>
              </a:rPr>
              <a:t>)	</a:t>
            </a:r>
            <a:r>
              <a:rPr sz="1588" spc="-13" dirty="0">
                <a:latin typeface="Calibri"/>
                <a:cs typeface="Calibri"/>
              </a:rPr>
              <a:t>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4" dirty="0">
                <a:latin typeface="Calibri"/>
                <a:cs typeface="Calibri"/>
              </a:rPr>
              <a:t>2</a:t>
            </a:r>
            <a:r>
              <a:rPr sz="1588" dirty="0">
                <a:latin typeface="Calibri"/>
                <a:cs typeface="Calibri"/>
              </a:rPr>
              <a:t>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972262" y="1435707"/>
            <a:ext cx="212127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869622" algn="l"/>
                <a:tab pos="1826095" algn="l"/>
              </a:tabLst>
            </a:pP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r>
              <a:rPr sz="1412" dirty="0">
                <a:latin typeface="Calibri"/>
                <a:cs typeface="Calibri"/>
              </a:rPr>
              <a:t>	</a:t>
            </a: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spc="-13" dirty="0">
                <a:latin typeface="Calibri"/>
                <a:cs typeface="Calibri"/>
              </a:rPr>
              <a:t>-</a:t>
            </a:r>
            <a:r>
              <a:rPr sz="1412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r>
              <a:rPr sz="1412" dirty="0">
                <a:latin typeface="Calibri"/>
                <a:cs typeface="Calibri"/>
              </a:rPr>
              <a:t>	</a:t>
            </a: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496300" y="6073574"/>
            <a:ext cx="159684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dirty="0">
                <a:solidFill>
                  <a:srgbClr val="898989"/>
                </a:solidFill>
                <a:latin typeface="Calibri"/>
                <a:cs typeface="Calibri"/>
              </a:rPr>
              <a:t>70</a:t>
            </a:r>
            <a:endParaRPr sz="1059">
              <a:latin typeface="Calibri"/>
              <a:cs typeface="Calibri"/>
            </a:endParaRPr>
          </a:p>
        </p:txBody>
      </p:sp>
      <p:sp>
        <p:nvSpPr>
          <p:cNvPr id="93" name="Date Placeholder 92">
            <a:extLst>
              <a:ext uri="{FF2B5EF4-FFF2-40B4-BE49-F238E27FC236}">
                <a16:creationId xmlns:a16="http://schemas.microsoft.com/office/drawing/2014/main" id="{95554B1D-1067-D6A5-156B-4C51CAF8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4218-8882-4E98-9EC4-0E4782C7BA1D}" type="datetime1">
              <a:rPr lang="en-US" smtClean="0"/>
              <a:t>3/12/2025</a:t>
            </a:fld>
            <a:endParaRPr lang="en-US"/>
          </a:p>
        </p:txBody>
      </p:sp>
      <p:sp>
        <p:nvSpPr>
          <p:cNvPr id="94" name="Footer Placeholder 93">
            <a:extLst>
              <a:ext uri="{FF2B5EF4-FFF2-40B4-BE49-F238E27FC236}">
                <a16:creationId xmlns:a16="http://schemas.microsoft.com/office/drawing/2014/main" id="{98FA5494-15D0-0DE5-D958-79F97EF0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00E0EDDE-8F09-8933-9707-0FB71DEF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CDB6AA74-2035-4254-840A-4FB0FC24D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8229600" cy="857250"/>
          </a:xfrm>
        </p:spPr>
        <p:txBody>
          <a:bodyPr/>
          <a:lstStyle/>
          <a:p>
            <a:r>
              <a:rPr lang="en-US" altLang="en-US" dirty="0"/>
              <a:t>Backpropagation through time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BD99AC9C-7558-4DF5-81B8-5BF253FA0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447800"/>
            <a:ext cx="7602538" cy="44211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We can think of the recurrent net as a layered, feed-forward net with </a:t>
            </a:r>
            <a:r>
              <a:rPr lang="en-US" altLang="en-US" dirty="0">
                <a:solidFill>
                  <a:srgbClr val="FFC000"/>
                </a:solidFill>
              </a:rPr>
              <a:t>shared weights </a:t>
            </a:r>
            <a:r>
              <a:rPr lang="en-US" altLang="en-US" dirty="0"/>
              <a:t>and then train the feed-forward net.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We can also think of this training algorithm in the time domain: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forward pass builds up a stack of the activities of all the units at each time step.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backward pass works in reverse direction to compute the </a:t>
            </a:r>
            <a:r>
              <a:rPr lang="en-US" altLang="en-US" dirty="0">
                <a:solidFill>
                  <a:srgbClr val="FF0000"/>
                </a:solidFill>
              </a:rPr>
              <a:t>error derivatives </a:t>
            </a:r>
            <a:r>
              <a:rPr lang="en-US" altLang="en-US" dirty="0"/>
              <a:t>at each time step.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After the backward pass we add together the </a:t>
            </a:r>
            <a:r>
              <a:rPr lang="en-US" altLang="en-US" dirty="0">
                <a:solidFill>
                  <a:srgbClr val="FF0000"/>
                </a:solidFill>
              </a:rPr>
              <a:t>derivatives at all the different times for each weight.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DBFBA-17EE-C687-0B40-B85FCBBC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B185-46FC-4168-A37C-A3297C7B5AD6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BA103-AC70-46EC-08FA-C413D7F1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F05B-2015-5A3D-BF2A-AE01A387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9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638453"/>
            <a:ext cx="7117718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35" dirty="0"/>
              <a:t>Training: </a:t>
            </a:r>
            <a:r>
              <a:rPr sz="3883" spc="-4" dirty="0"/>
              <a:t>Computing</a:t>
            </a:r>
            <a:r>
              <a:rPr sz="3883" spc="-18" dirty="0"/>
              <a:t> gradients</a:t>
            </a:r>
            <a:endParaRPr sz="3883" dirty="0"/>
          </a:p>
        </p:txBody>
      </p:sp>
      <p:sp>
        <p:nvSpPr>
          <p:cNvPr id="3" name="object 3"/>
          <p:cNvSpPr txBox="1"/>
          <p:nvPr/>
        </p:nvSpPr>
        <p:spPr>
          <a:xfrm>
            <a:off x="2572468" y="4795474"/>
            <a:ext cx="5890372" cy="1055658"/>
          </a:xfrm>
          <a:prstGeom prst="rect">
            <a:avLst/>
          </a:prstGeom>
        </p:spPr>
        <p:txBody>
          <a:bodyPr vert="horz" wrap="square" lIns="0" tIns="70597" rIns="0" bIns="0" rtlCol="0">
            <a:spAutoFit/>
          </a:bodyPr>
          <a:lstStyle/>
          <a:p>
            <a:pPr marL="313781" indent="-302575">
              <a:spcBef>
                <a:spcPts val="556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1941" spc="-9" dirty="0">
                <a:latin typeface="Calibri"/>
                <a:cs typeface="Calibri"/>
              </a:rPr>
              <a:t>For </a:t>
            </a:r>
            <a:r>
              <a:rPr sz="1941" spc="-4" dirty="0">
                <a:latin typeface="Calibri"/>
                <a:cs typeface="Calibri"/>
              </a:rPr>
              <a:t>each </a:t>
            </a:r>
            <a:r>
              <a:rPr sz="1941" spc="-9" dirty="0">
                <a:latin typeface="Calibri"/>
                <a:cs typeface="Calibri"/>
              </a:rPr>
              <a:t>training</a:t>
            </a:r>
            <a:r>
              <a:rPr sz="1941" spc="-4" dirty="0">
                <a:latin typeface="Calibri"/>
                <a:cs typeface="Calibri"/>
              </a:rPr>
              <a:t> input:</a:t>
            </a:r>
            <a:endParaRPr sz="1941">
              <a:latin typeface="Calibri"/>
              <a:cs typeface="Calibri"/>
            </a:endParaRPr>
          </a:p>
          <a:p>
            <a:pPr marL="313781" indent="-302575">
              <a:spcBef>
                <a:spcPts val="463"/>
              </a:spcBef>
              <a:buFont typeface="Arial"/>
              <a:buChar char="•"/>
              <a:tabLst>
                <a:tab pos="313221" algn="l"/>
                <a:tab pos="313781" algn="l"/>
              </a:tabLst>
            </a:pPr>
            <a:r>
              <a:rPr sz="1941" spc="-9" dirty="0">
                <a:solidFill>
                  <a:srgbClr val="BF0000"/>
                </a:solidFill>
                <a:latin typeface="Calibri"/>
                <a:cs typeface="Calibri"/>
              </a:rPr>
              <a:t>Backward </a:t>
            </a:r>
            <a:r>
              <a:rPr sz="1941" spc="-4" dirty="0">
                <a:solidFill>
                  <a:srgbClr val="BF0000"/>
                </a:solidFill>
                <a:latin typeface="Calibri"/>
                <a:cs typeface="Calibri"/>
              </a:rPr>
              <a:t>pass: </a:t>
            </a:r>
            <a:r>
              <a:rPr sz="1941" spc="-9" dirty="0">
                <a:solidFill>
                  <a:srgbClr val="BF0000"/>
                </a:solidFill>
                <a:latin typeface="Calibri"/>
                <a:cs typeface="Calibri"/>
              </a:rPr>
              <a:t>Compute </a:t>
            </a:r>
            <a:r>
              <a:rPr sz="1941" spc="-13" dirty="0">
                <a:solidFill>
                  <a:srgbClr val="BF0000"/>
                </a:solidFill>
                <a:latin typeface="Calibri"/>
                <a:cs typeface="Calibri"/>
              </a:rPr>
              <a:t>gradients </a:t>
            </a:r>
            <a:r>
              <a:rPr sz="1941" spc="-4" dirty="0">
                <a:solidFill>
                  <a:srgbClr val="BF0000"/>
                </a:solidFill>
                <a:latin typeface="Calibri"/>
                <a:cs typeface="Calibri"/>
              </a:rPr>
              <a:t>via</a:t>
            </a:r>
            <a:r>
              <a:rPr sz="194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941" spc="-9" dirty="0">
                <a:solidFill>
                  <a:srgbClr val="BF0000"/>
                </a:solidFill>
                <a:latin typeface="Calibri"/>
                <a:cs typeface="Calibri"/>
              </a:rPr>
              <a:t>backpropagation</a:t>
            </a:r>
            <a:endParaRPr sz="1941">
              <a:latin typeface="Calibri"/>
              <a:cs typeface="Calibri"/>
            </a:endParaRPr>
          </a:p>
          <a:p>
            <a:pPr marL="414079">
              <a:spcBef>
                <a:spcPts val="432"/>
              </a:spcBef>
              <a:tabLst>
                <a:tab pos="667346" algn="l"/>
              </a:tabLst>
            </a:pPr>
            <a:r>
              <a:rPr sz="1765" dirty="0">
                <a:latin typeface="Arial"/>
                <a:cs typeface="Arial"/>
              </a:rPr>
              <a:t>–	</a:t>
            </a:r>
            <a:r>
              <a:rPr sz="1765" i="1" spc="-4" dirty="0">
                <a:latin typeface="Calibri"/>
                <a:cs typeface="Calibri"/>
              </a:rPr>
              <a:t>Back </a:t>
            </a:r>
            <a:r>
              <a:rPr sz="1765" i="1" dirty="0">
                <a:latin typeface="Calibri"/>
                <a:cs typeface="Calibri"/>
              </a:rPr>
              <a:t>Propagation Through</a:t>
            </a:r>
            <a:r>
              <a:rPr sz="1765" i="1" spc="-75" dirty="0">
                <a:latin typeface="Calibri"/>
                <a:cs typeface="Calibri"/>
              </a:rPr>
              <a:t> </a:t>
            </a:r>
            <a:r>
              <a:rPr sz="1765" i="1" dirty="0">
                <a:latin typeface="Calibri"/>
                <a:cs typeface="Calibri"/>
              </a:rPr>
              <a:t>Time</a:t>
            </a:r>
            <a:endParaRPr sz="176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45094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543750" y="3316046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415119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413772" y="3316046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79" h="307975">
                <a:moveTo>
                  <a:pt x="309372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close/>
              </a:path>
              <a:path w="309879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79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79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293212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291866" y="3316046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041328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039984" y="3316046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915387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7914043" y="3316046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8789446" y="3317391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8788102" y="3316046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3541060" y="3845860"/>
            <a:ext cx="5446059" cy="67235"/>
          </a:xfrm>
          <a:custGeom>
            <a:avLst/>
            <a:gdLst/>
            <a:ahLst/>
            <a:cxnLst/>
            <a:rect l="l" t="t" r="r" b="b"/>
            <a:pathLst>
              <a:path w="6172200" h="76200">
                <a:moveTo>
                  <a:pt x="6096000" y="76200"/>
                </a:moveTo>
                <a:lnTo>
                  <a:pt x="6096000" y="0"/>
                </a:lnTo>
                <a:lnTo>
                  <a:pt x="6150864" y="27432"/>
                </a:lnTo>
                <a:lnTo>
                  <a:pt x="6109716" y="27432"/>
                </a:lnTo>
                <a:lnTo>
                  <a:pt x="6109716" y="47244"/>
                </a:lnTo>
                <a:lnTo>
                  <a:pt x="6153912" y="47244"/>
                </a:lnTo>
                <a:lnTo>
                  <a:pt x="6096000" y="76200"/>
                </a:lnTo>
                <a:close/>
              </a:path>
              <a:path w="6172200" h="76200">
                <a:moveTo>
                  <a:pt x="6096000" y="47244"/>
                </a:moveTo>
                <a:lnTo>
                  <a:pt x="0" y="47244"/>
                </a:lnTo>
                <a:lnTo>
                  <a:pt x="0" y="27432"/>
                </a:lnTo>
                <a:lnTo>
                  <a:pt x="6096000" y="27432"/>
                </a:lnTo>
                <a:lnTo>
                  <a:pt x="6096000" y="47244"/>
                </a:lnTo>
                <a:close/>
              </a:path>
              <a:path w="6172200" h="76200">
                <a:moveTo>
                  <a:pt x="6153912" y="47244"/>
                </a:moveTo>
                <a:lnTo>
                  <a:pt x="6109716" y="47244"/>
                </a:lnTo>
                <a:lnTo>
                  <a:pt x="6109716" y="27432"/>
                </a:lnTo>
                <a:lnTo>
                  <a:pt x="6150864" y="27432"/>
                </a:lnTo>
                <a:lnTo>
                  <a:pt x="6172200" y="38100"/>
                </a:lnTo>
                <a:lnTo>
                  <a:pt x="6153912" y="47244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3520419" y="3537482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0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89446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8788102" y="2845398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8789446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8788102" y="2374751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0"/>
                </a:lnTo>
                <a:lnTo>
                  <a:pt x="306324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8890299" y="3115683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8890299" y="2645036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8890299" y="2174388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7927491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7926146" y="2845398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7927491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7926146" y="2374751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8028344" y="3115683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8028344" y="2645036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8028344" y="2174388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7053432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7052087" y="2845398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7053432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7052087" y="2374751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7154285" y="3115683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7154285" y="2645036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7154285" y="2174388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5305314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5303970" y="2845398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5305314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5303970" y="2374751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5406167" y="2645036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/>
          <p:nvPr/>
        </p:nvSpPr>
        <p:spPr>
          <a:xfrm>
            <a:off x="5406167" y="3115683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5406167" y="2174388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4415119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4413772" y="2845398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79" h="307975">
                <a:moveTo>
                  <a:pt x="309372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close/>
              </a:path>
              <a:path w="309879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79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79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4415119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4413772" y="2374751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79" h="307975">
                <a:moveTo>
                  <a:pt x="309372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close/>
              </a:path>
              <a:path w="309879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79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79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79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79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4515971" y="3115683"/>
            <a:ext cx="67235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4515971" y="2645036"/>
            <a:ext cx="67235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4515971" y="2174388"/>
            <a:ext cx="67235" cy="201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3549128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799" y="0"/>
                </a:lnTo>
                <a:lnTo>
                  <a:pt x="30479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1CF5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3547784" y="2845398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3549128" y="2376096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799" y="0"/>
                </a:lnTo>
                <a:lnTo>
                  <a:pt x="304799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/>
          <p:nvPr/>
        </p:nvSpPr>
        <p:spPr>
          <a:xfrm>
            <a:off x="3547784" y="2374751"/>
            <a:ext cx="271743" cy="271743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307848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7848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04800"/>
                </a:lnTo>
                <a:lnTo>
                  <a:pt x="1524" y="304800"/>
                </a:lnTo>
                <a:lnTo>
                  <a:pt x="3048" y="306324"/>
                </a:lnTo>
                <a:lnTo>
                  <a:pt x="307848" y="306324"/>
                </a:lnTo>
                <a:lnTo>
                  <a:pt x="307848" y="307848"/>
                </a:lnTo>
                <a:close/>
              </a:path>
              <a:path w="307975" h="307975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307975" h="307975">
                <a:moveTo>
                  <a:pt x="3048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7848" y="3048"/>
                </a:lnTo>
                <a:lnTo>
                  <a:pt x="307848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7848" y="1524"/>
                </a:lnTo>
                <a:lnTo>
                  <a:pt x="307848" y="3048"/>
                </a:lnTo>
                <a:close/>
              </a:path>
              <a:path w="307975" h="307975">
                <a:moveTo>
                  <a:pt x="3048" y="306324"/>
                </a:moveTo>
                <a:lnTo>
                  <a:pt x="1524" y="304800"/>
                </a:lnTo>
                <a:lnTo>
                  <a:pt x="3048" y="304800"/>
                </a:lnTo>
                <a:lnTo>
                  <a:pt x="3048" y="306324"/>
                </a:lnTo>
                <a:close/>
              </a:path>
              <a:path w="307975" h="307975">
                <a:moveTo>
                  <a:pt x="304800" y="306324"/>
                </a:moveTo>
                <a:lnTo>
                  <a:pt x="3048" y="306324"/>
                </a:lnTo>
                <a:lnTo>
                  <a:pt x="3048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7975" h="307975">
                <a:moveTo>
                  <a:pt x="307848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7848" y="304800"/>
                </a:lnTo>
                <a:lnTo>
                  <a:pt x="307848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7"/>
          <p:cNvSpPr/>
          <p:nvPr/>
        </p:nvSpPr>
        <p:spPr>
          <a:xfrm>
            <a:off x="3649981" y="3115683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3649981" y="2645036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/>
          <p:nvPr/>
        </p:nvSpPr>
        <p:spPr>
          <a:xfrm>
            <a:off x="3649981" y="2174388"/>
            <a:ext cx="67235" cy="2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 txBox="1"/>
          <p:nvPr/>
        </p:nvSpPr>
        <p:spPr>
          <a:xfrm>
            <a:off x="3533920" y="1898298"/>
            <a:ext cx="34402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-13" dirty="0">
                <a:latin typeface="Calibri"/>
                <a:cs typeface="Calibri"/>
              </a:rPr>
              <a:t>0</a:t>
            </a:r>
            <a:r>
              <a:rPr sz="1588" dirty="0">
                <a:latin typeface="Calibri"/>
                <a:cs typeface="Calibri"/>
              </a:rPr>
              <a:t>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667001" y="2846743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2"/>
          <p:cNvSpPr/>
          <p:nvPr/>
        </p:nvSpPr>
        <p:spPr>
          <a:xfrm>
            <a:off x="2665654" y="2845398"/>
            <a:ext cx="273424" cy="271743"/>
          </a:xfrm>
          <a:custGeom>
            <a:avLst/>
            <a:gdLst/>
            <a:ahLst/>
            <a:cxnLst/>
            <a:rect l="l" t="t" r="r" b="b"/>
            <a:pathLst>
              <a:path w="309880" h="307975">
                <a:moveTo>
                  <a:pt x="309372" y="307848"/>
                </a:moveTo>
                <a:lnTo>
                  <a:pt x="0" y="307848"/>
                </a:lnTo>
                <a:lnTo>
                  <a:pt x="0" y="1524"/>
                </a:lnTo>
                <a:lnTo>
                  <a:pt x="1524" y="0"/>
                </a:lnTo>
                <a:lnTo>
                  <a:pt x="307848" y="0"/>
                </a:lnTo>
                <a:lnTo>
                  <a:pt x="309372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4572" y="3048"/>
                </a:lnTo>
                <a:lnTo>
                  <a:pt x="4572" y="304800"/>
                </a:lnTo>
                <a:lnTo>
                  <a:pt x="1524" y="304800"/>
                </a:lnTo>
                <a:lnTo>
                  <a:pt x="4572" y="306324"/>
                </a:lnTo>
                <a:lnTo>
                  <a:pt x="309372" y="306324"/>
                </a:lnTo>
                <a:lnTo>
                  <a:pt x="309372" y="307848"/>
                </a:lnTo>
                <a:close/>
              </a:path>
              <a:path w="309880" h="307975">
                <a:moveTo>
                  <a:pt x="4572" y="3048"/>
                </a:moveTo>
                <a:lnTo>
                  <a:pt x="1524" y="3048"/>
                </a:lnTo>
                <a:lnTo>
                  <a:pt x="4572" y="1524"/>
                </a:lnTo>
                <a:lnTo>
                  <a:pt x="4572" y="3048"/>
                </a:lnTo>
                <a:close/>
              </a:path>
              <a:path w="309880" h="307975">
                <a:moveTo>
                  <a:pt x="304800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304800" y="1524"/>
                </a:lnTo>
                <a:lnTo>
                  <a:pt x="304800" y="3048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304800" y="1524"/>
                </a:lnTo>
                <a:lnTo>
                  <a:pt x="306324" y="3048"/>
                </a:lnTo>
                <a:lnTo>
                  <a:pt x="309372" y="3048"/>
                </a:lnTo>
                <a:lnTo>
                  <a:pt x="309372" y="304800"/>
                </a:lnTo>
                <a:lnTo>
                  <a:pt x="306324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48"/>
                </a:moveTo>
                <a:lnTo>
                  <a:pt x="306324" y="3048"/>
                </a:lnTo>
                <a:lnTo>
                  <a:pt x="304800" y="1524"/>
                </a:lnTo>
                <a:lnTo>
                  <a:pt x="309372" y="1524"/>
                </a:lnTo>
                <a:lnTo>
                  <a:pt x="309372" y="3048"/>
                </a:lnTo>
                <a:close/>
              </a:path>
              <a:path w="309880" h="307975">
                <a:moveTo>
                  <a:pt x="4572" y="306324"/>
                </a:moveTo>
                <a:lnTo>
                  <a:pt x="1524" y="304800"/>
                </a:lnTo>
                <a:lnTo>
                  <a:pt x="4572" y="304800"/>
                </a:lnTo>
                <a:lnTo>
                  <a:pt x="4572" y="306324"/>
                </a:lnTo>
                <a:close/>
              </a:path>
              <a:path w="309880" h="307975">
                <a:moveTo>
                  <a:pt x="304800" y="306324"/>
                </a:moveTo>
                <a:lnTo>
                  <a:pt x="4572" y="306324"/>
                </a:lnTo>
                <a:lnTo>
                  <a:pt x="4572" y="304800"/>
                </a:lnTo>
                <a:lnTo>
                  <a:pt x="304800" y="304800"/>
                </a:lnTo>
                <a:lnTo>
                  <a:pt x="304800" y="306324"/>
                </a:lnTo>
                <a:close/>
              </a:path>
              <a:path w="309880" h="307975">
                <a:moveTo>
                  <a:pt x="309372" y="306324"/>
                </a:moveTo>
                <a:lnTo>
                  <a:pt x="304800" y="306324"/>
                </a:lnTo>
                <a:lnTo>
                  <a:pt x="306324" y="304800"/>
                </a:lnTo>
                <a:lnTo>
                  <a:pt x="309372" y="304800"/>
                </a:lnTo>
                <a:lnTo>
                  <a:pt x="309372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2935942" y="2947596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4196"/>
                </a:lnTo>
                <a:lnTo>
                  <a:pt x="679704" y="44196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4196"/>
                </a:lnTo>
                <a:close/>
              </a:path>
              <a:path w="692150" h="76200">
                <a:moveTo>
                  <a:pt x="679704" y="44196"/>
                </a:moveTo>
                <a:lnTo>
                  <a:pt x="627887" y="44196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970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3818068" y="2947596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4196"/>
                </a:lnTo>
                <a:lnTo>
                  <a:pt x="679704" y="44196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4196"/>
                </a:lnTo>
                <a:close/>
              </a:path>
              <a:path w="692150" h="76200">
                <a:moveTo>
                  <a:pt x="679704" y="44196"/>
                </a:moveTo>
                <a:lnTo>
                  <a:pt x="627887" y="44196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970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4690782" y="2947596"/>
            <a:ext cx="609600" cy="67235"/>
          </a:xfrm>
          <a:custGeom>
            <a:avLst/>
            <a:gdLst/>
            <a:ahLst/>
            <a:cxnLst/>
            <a:rect l="l" t="t" r="r" b="b"/>
            <a:pathLst>
              <a:path w="690879" h="76200">
                <a:moveTo>
                  <a:pt x="614172" y="76200"/>
                </a:moveTo>
                <a:lnTo>
                  <a:pt x="614172" y="0"/>
                </a:lnTo>
                <a:lnTo>
                  <a:pt x="678180" y="32004"/>
                </a:lnTo>
                <a:lnTo>
                  <a:pt x="626364" y="32004"/>
                </a:lnTo>
                <a:lnTo>
                  <a:pt x="626364" y="44196"/>
                </a:lnTo>
                <a:lnTo>
                  <a:pt x="678180" y="44196"/>
                </a:lnTo>
                <a:lnTo>
                  <a:pt x="614172" y="76200"/>
                </a:lnTo>
                <a:close/>
              </a:path>
              <a:path w="690879" h="76200">
                <a:moveTo>
                  <a:pt x="614172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614172" y="32004"/>
                </a:lnTo>
                <a:lnTo>
                  <a:pt x="614172" y="44196"/>
                </a:lnTo>
                <a:close/>
              </a:path>
              <a:path w="690879" h="76200">
                <a:moveTo>
                  <a:pt x="678180" y="44196"/>
                </a:moveTo>
                <a:lnTo>
                  <a:pt x="626364" y="44196"/>
                </a:lnTo>
                <a:lnTo>
                  <a:pt x="626364" y="32004"/>
                </a:lnTo>
                <a:lnTo>
                  <a:pt x="678180" y="32004"/>
                </a:lnTo>
                <a:lnTo>
                  <a:pt x="690372" y="38100"/>
                </a:lnTo>
                <a:lnTo>
                  <a:pt x="678180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5582323" y="2947596"/>
            <a:ext cx="312084" cy="67235"/>
          </a:xfrm>
          <a:custGeom>
            <a:avLst/>
            <a:gdLst/>
            <a:ahLst/>
            <a:cxnLst/>
            <a:rect l="l" t="t" r="r" b="b"/>
            <a:pathLst>
              <a:path w="353695" h="76200">
                <a:moveTo>
                  <a:pt x="277368" y="76200"/>
                </a:moveTo>
                <a:lnTo>
                  <a:pt x="277368" y="0"/>
                </a:lnTo>
                <a:lnTo>
                  <a:pt x="341376" y="32004"/>
                </a:lnTo>
                <a:lnTo>
                  <a:pt x="291083" y="32004"/>
                </a:lnTo>
                <a:lnTo>
                  <a:pt x="291083" y="44196"/>
                </a:lnTo>
                <a:lnTo>
                  <a:pt x="341376" y="44196"/>
                </a:lnTo>
                <a:lnTo>
                  <a:pt x="277368" y="76200"/>
                </a:lnTo>
                <a:close/>
              </a:path>
              <a:path w="353695" h="76200">
                <a:moveTo>
                  <a:pt x="277368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277368" y="32004"/>
                </a:lnTo>
                <a:lnTo>
                  <a:pt x="277368" y="44196"/>
                </a:lnTo>
                <a:close/>
              </a:path>
              <a:path w="353695" h="76200">
                <a:moveTo>
                  <a:pt x="341376" y="44196"/>
                </a:moveTo>
                <a:lnTo>
                  <a:pt x="291083" y="44196"/>
                </a:lnTo>
                <a:lnTo>
                  <a:pt x="291083" y="32004"/>
                </a:lnTo>
                <a:lnTo>
                  <a:pt x="341376" y="32004"/>
                </a:lnTo>
                <a:lnTo>
                  <a:pt x="353568" y="38100"/>
                </a:lnTo>
                <a:lnTo>
                  <a:pt x="341376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7"/>
          <p:cNvSpPr/>
          <p:nvPr/>
        </p:nvSpPr>
        <p:spPr>
          <a:xfrm>
            <a:off x="6701118" y="2947596"/>
            <a:ext cx="358028" cy="67235"/>
          </a:xfrm>
          <a:custGeom>
            <a:avLst/>
            <a:gdLst/>
            <a:ahLst/>
            <a:cxnLst/>
            <a:rect l="l" t="t" r="r" b="b"/>
            <a:pathLst>
              <a:path w="405764" h="76200">
                <a:moveTo>
                  <a:pt x="329184" y="76200"/>
                </a:moveTo>
                <a:lnTo>
                  <a:pt x="329184" y="0"/>
                </a:lnTo>
                <a:lnTo>
                  <a:pt x="393192" y="32004"/>
                </a:lnTo>
                <a:lnTo>
                  <a:pt x="341376" y="32004"/>
                </a:lnTo>
                <a:lnTo>
                  <a:pt x="341376" y="44196"/>
                </a:lnTo>
                <a:lnTo>
                  <a:pt x="393192" y="44196"/>
                </a:lnTo>
                <a:lnTo>
                  <a:pt x="329184" y="76200"/>
                </a:lnTo>
                <a:close/>
              </a:path>
              <a:path w="405764" h="76200">
                <a:moveTo>
                  <a:pt x="329184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329184" y="32004"/>
                </a:lnTo>
                <a:lnTo>
                  <a:pt x="329184" y="44196"/>
                </a:lnTo>
                <a:close/>
              </a:path>
              <a:path w="405764" h="76200">
                <a:moveTo>
                  <a:pt x="393192" y="44196"/>
                </a:moveTo>
                <a:lnTo>
                  <a:pt x="341376" y="44196"/>
                </a:lnTo>
                <a:lnTo>
                  <a:pt x="341376" y="32004"/>
                </a:lnTo>
                <a:lnTo>
                  <a:pt x="393192" y="32004"/>
                </a:lnTo>
                <a:lnTo>
                  <a:pt x="405384" y="38100"/>
                </a:lnTo>
                <a:lnTo>
                  <a:pt x="393192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8"/>
          <p:cNvSpPr/>
          <p:nvPr/>
        </p:nvSpPr>
        <p:spPr>
          <a:xfrm>
            <a:off x="7318337" y="2947596"/>
            <a:ext cx="609600" cy="67235"/>
          </a:xfrm>
          <a:custGeom>
            <a:avLst/>
            <a:gdLst/>
            <a:ahLst/>
            <a:cxnLst/>
            <a:rect l="l" t="t" r="r" b="b"/>
            <a:pathLst>
              <a:path w="690879" h="76200">
                <a:moveTo>
                  <a:pt x="614172" y="76200"/>
                </a:moveTo>
                <a:lnTo>
                  <a:pt x="614172" y="0"/>
                </a:lnTo>
                <a:lnTo>
                  <a:pt x="678180" y="32004"/>
                </a:lnTo>
                <a:lnTo>
                  <a:pt x="627887" y="32004"/>
                </a:lnTo>
                <a:lnTo>
                  <a:pt x="627887" y="44196"/>
                </a:lnTo>
                <a:lnTo>
                  <a:pt x="678180" y="44196"/>
                </a:lnTo>
                <a:lnTo>
                  <a:pt x="614172" y="76200"/>
                </a:lnTo>
                <a:close/>
              </a:path>
              <a:path w="690879" h="76200">
                <a:moveTo>
                  <a:pt x="614172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614172" y="32004"/>
                </a:lnTo>
                <a:lnTo>
                  <a:pt x="614172" y="44196"/>
                </a:lnTo>
                <a:close/>
              </a:path>
              <a:path w="690879" h="76200">
                <a:moveTo>
                  <a:pt x="678180" y="44196"/>
                </a:moveTo>
                <a:lnTo>
                  <a:pt x="627887" y="44196"/>
                </a:lnTo>
                <a:lnTo>
                  <a:pt x="627887" y="32004"/>
                </a:lnTo>
                <a:lnTo>
                  <a:pt x="678180" y="32004"/>
                </a:lnTo>
                <a:lnTo>
                  <a:pt x="690372" y="38100"/>
                </a:lnTo>
                <a:lnTo>
                  <a:pt x="678180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8189707" y="2947596"/>
            <a:ext cx="610721" cy="67235"/>
          </a:xfrm>
          <a:custGeom>
            <a:avLst/>
            <a:gdLst/>
            <a:ahLst/>
            <a:cxnLst/>
            <a:rect l="l" t="t" r="r" b="b"/>
            <a:pathLst>
              <a:path w="692150" h="76200">
                <a:moveTo>
                  <a:pt x="615696" y="76200"/>
                </a:moveTo>
                <a:lnTo>
                  <a:pt x="615696" y="0"/>
                </a:lnTo>
                <a:lnTo>
                  <a:pt x="679704" y="32004"/>
                </a:lnTo>
                <a:lnTo>
                  <a:pt x="627887" y="32004"/>
                </a:lnTo>
                <a:lnTo>
                  <a:pt x="627887" y="44196"/>
                </a:lnTo>
                <a:lnTo>
                  <a:pt x="679704" y="44196"/>
                </a:lnTo>
                <a:lnTo>
                  <a:pt x="615696" y="76200"/>
                </a:lnTo>
                <a:close/>
              </a:path>
              <a:path w="692150" h="76200">
                <a:moveTo>
                  <a:pt x="615696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615696" y="32004"/>
                </a:lnTo>
                <a:lnTo>
                  <a:pt x="615696" y="44196"/>
                </a:lnTo>
                <a:close/>
              </a:path>
              <a:path w="692150" h="76200">
                <a:moveTo>
                  <a:pt x="679704" y="44196"/>
                </a:moveTo>
                <a:lnTo>
                  <a:pt x="627887" y="44196"/>
                </a:lnTo>
                <a:lnTo>
                  <a:pt x="627887" y="32004"/>
                </a:lnTo>
                <a:lnTo>
                  <a:pt x="679704" y="32004"/>
                </a:lnTo>
                <a:lnTo>
                  <a:pt x="691896" y="38100"/>
                </a:lnTo>
                <a:lnTo>
                  <a:pt x="67970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 txBox="1"/>
          <p:nvPr/>
        </p:nvSpPr>
        <p:spPr>
          <a:xfrm>
            <a:off x="3348269" y="3724381"/>
            <a:ext cx="902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661647" y="2590806"/>
            <a:ext cx="2835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3888" dirty="0">
                <a:latin typeface="Calibri"/>
                <a:cs typeface="Calibri"/>
              </a:rPr>
              <a:t>h</a:t>
            </a:r>
            <a:r>
              <a:rPr sz="1059" dirty="0">
                <a:latin typeface="Calibri"/>
                <a:cs typeface="Calibri"/>
              </a:rPr>
              <a:t>-1</a:t>
            </a:r>
            <a:endParaRPr sz="1059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89144" y="3549534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58329" y="3549534"/>
            <a:ext cx="313204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972263" y="3554948"/>
            <a:ext cx="456079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499413" y="2944906"/>
            <a:ext cx="67235" cy="6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6"/>
          <p:cNvSpPr/>
          <p:nvPr/>
        </p:nvSpPr>
        <p:spPr>
          <a:xfrm>
            <a:off x="6364942" y="2944906"/>
            <a:ext cx="67235" cy="6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7"/>
          <p:cNvSpPr/>
          <p:nvPr/>
        </p:nvSpPr>
        <p:spPr>
          <a:xfrm>
            <a:off x="6230472" y="2944906"/>
            <a:ext cx="67235" cy="6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8"/>
          <p:cNvSpPr/>
          <p:nvPr/>
        </p:nvSpPr>
        <p:spPr>
          <a:xfrm>
            <a:off x="6096001" y="2944906"/>
            <a:ext cx="67235" cy="6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9"/>
          <p:cNvSpPr txBox="1"/>
          <p:nvPr/>
        </p:nvSpPr>
        <p:spPr>
          <a:xfrm>
            <a:off x="7830149" y="3554948"/>
            <a:ext cx="456079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786968" y="3554948"/>
            <a:ext cx="310963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X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382402" y="1898298"/>
            <a:ext cx="34402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-13" dirty="0">
                <a:latin typeface="Calibri"/>
                <a:cs typeface="Calibri"/>
              </a:rPr>
              <a:t>1</a:t>
            </a:r>
            <a:r>
              <a:rPr sz="1588" dirty="0">
                <a:latin typeface="Calibri"/>
                <a:cs typeface="Calibri"/>
              </a:rPr>
              <a:t>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84024" y="1898298"/>
            <a:ext cx="34402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Y</a:t>
            </a:r>
            <a:r>
              <a:rPr sz="1588" spc="-9" dirty="0">
                <a:latin typeface="Calibri"/>
                <a:cs typeface="Calibri"/>
              </a:rPr>
              <a:t>(</a:t>
            </a:r>
            <a:r>
              <a:rPr sz="1588" spc="4" dirty="0">
                <a:latin typeface="Calibri"/>
                <a:cs typeface="Calibri"/>
              </a:rPr>
              <a:t>2</a:t>
            </a:r>
            <a:r>
              <a:rPr sz="1588" dirty="0">
                <a:latin typeface="Calibri"/>
                <a:cs typeface="Calibri"/>
              </a:rPr>
              <a:t>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72262" y="1929190"/>
            <a:ext cx="450476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dirty="0">
                <a:latin typeface="Calibri"/>
                <a:cs typeface="Calibri"/>
              </a:rPr>
              <a:t>-</a:t>
            </a:r>
            <a:r>
              <a:rPr sz="1412" spc="-18" dirty="0">
                <a:latin typeface="Calibri"/>
                <a:cs typeface="Calibri"/>
              </a:rPr>
              <a:t>2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30718" y="1929190"/>
            <a:ext cx="450476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</a:t>
            </a:r>
            <a:r>
              <a:rPr sz="1412" spc="-13" dirty="0">
                <a:latin typeface="Calibri"/>
                <a:cs typeface="Calibri"/>
              </a:rPr>
              <a:t>-</a:t>
            </a:r>
            <a:r>
              <a:rPr sz="1412" dirty="0">
                <a:latin typeface="Calibri"/>
                <a:cs typeface="Calibri"/>
              </a:rPr>
              <a:t>1</a:t>
            </a:r>
            <a:r>
              <a:rPr sz="1412" spc="-4" dirty="0">
                <a:latin typeface="Calibri"/>
                <a:cs typeface="Calibri"/>
              </a:rPr>
              <a:t>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787538" y="1929190"/>
            <a:ext cx="305921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4" dirty="0">
                <a:latin typeface="Calibri"/>
                <a:cs typeface="Calibri"/>
              </a:rPr>
              <a:t>Y</a:t>
            </a:r>
            <a:r>
              <a:rPr sz="1412" spc="-13" dirty="0">
                <a:latin typeface="Calibri"/>
                <a:cs typeface="Calibri"/>
              </a:rPr>
              <a:t>(</a:t>
            </a:r>
            <a:r>
              <a:rPr sz="1412" spc="-4" dirty="0">
                <a:latin typeface="Calibri"/>
                <a:cs typeface="Calibri"/>
              </a:rPr>
              <a:t>T)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137647" y="4235824"/>
            <a:ext cx="5786718" cy="336176"/>
          </a:xfrm>
          <a:custGeom>
            <a:avLst/>
            <a:gdLst/>
            <a:ahLst/>
            <a:cxnLst/>
            <a:rect l="l" t="t" r="r" b="b"/>
            <a:pathLst>
              <a:path w="6558280" h="381000">
                <a:moveTo>
                  <a:pt x="190500" y="381000"/>
                </a:moveTo>
                <a:lnTo>
                  <a:pt x="0" y="190500"/>
                </a:lnTo>
                <a:lnTo>
                  <a:pt x="190500" y="0"/>
                </a:lnTo>
                <a:lnTo>
                  <a:pt x="190500" y="96012"/>
                </a:lnTo>
                <a:lnTo>
                  <a:pt x="6557772" y="96012"/>
                </a:lnTo>
                <a:lnTo>
                  <a:pt x="6557772" y="286512"/>
                </a:lnTo>
                <a:lnTo>
                  <a:pt x="190500" y="286512"/>
                </a:lnTo>
                <a:lnTo>
                  <a:pt x="190500" y="3810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7"/>
          <p:cNvSpPr/>
          <p:nvPr/>
        </p:nvSpPr>
        <p:spPr>
          <a:xfrm>
            <a:off x="3134957" y="4233134"/>
            <a:ext cx="5791760" cy="342900"/>
          </a:xfrm>
          <a:custGeom>
            <a:avLst/>
            <a:gdLst/>
            <a:ahLst/>
            <a:cxnLst/>
            <a:rect l="l" t="t" r="r" b="b"/>
            <a:pathLst>
              <a:path w="6563995" h="388620">
                <a:moveTo>
                  <a:pt x="6557772" y="102107"/>
                </a:moveTo>
                <a:lnTo>
                  <a:pt x="192024" y="102107"/>
                </a:lnTo>
                <a:lnTo>
                  <a:pt x="190500" y="100583"/>
                </a:lnTo>
                <a:lnTo>
                  <a:pt x="190500" y="12191"/>
                </a:lnTo>
                <a:lnTo>
                  <a:pt x="196596" y="6095"/>
                </a:lnTo>
                <a:lnTo>
                  <a:pt x="190500" y="3047"/>
                </a:lnTo>
                <a:lnTo>
                  <a:pt x="193548" y="0"/>
                </a:lnTo>
                <a:lnTo>
                  <a:pt x="195072" y="1523"/>
                </a:lnTo>
                <a:lnTo>
                  <a:pt x="196596" y="1523"/>
                </a:lnTo>
                <a:lnTo>
                  <a:pt x="198119" y="3047"/>
                </a:lnTo>
                <a:lnTo>
                  <a:pt x="198119" y="96011"/>
                </a:lnTo>
                <a:lnTo>
                  <a:pt x="193548" y="96011"/>
                </a:lnTo>
                <a:lnTo>
                  <a:pt x="198119" y="99059"/>
                </a:lnTo>
                <a:lnTo>
                  <a:pt x="6557772" y="99059"/>
                </a:lnTo>
                <a:lnTo>
                  <a:pt x="6557772" y="102107"/>
                </a:lnTo>
                <a:close/>
              </a:path>
              <a:path w="6563995" h="388620">
                <a:moveTo>
                  <a:pt x="190500" y="12191"/>
                </a:moveTo>
                <a:lnTo>
                  <a:pt x="190500" y="3047"/>
                </a:lnTo>
                <a:lnTo>
                  <a:pt x="196596" y="6095"/>
                </a:lnTo>
                <a:lnTo>
                  <a:pt x="190500" y="12191"/>
                </a:lnTo>
                <a:close/>
              </a:path>
              <a:path w="6563995" h="388620">
                <a:moveTo>
                  <a:pt x="193548" y="388620"/>
                </a:moveTo>
                <a:lnTo>
                  <a:pt x="0" y="195071"/>
                </a:lnTo>
                <a:lnTo>
                  <a:pt x="0" y="193547"/>
                </a:lnTo>
                <a:lnTo>
                  <a:pt x="190500" y="3047"/>
                </a:lnTo>
                <a:lnTo>
                  <a:pt x="190500" y="12191"/>
                </a:lnTo>
                <a:lnTo>
                  <a:pt x="10668" y="192023"/>
                </a:lnTo>
                <a:lnTo>
                  <a:pt x="6096" y="192023"/>
                </a:lnTo>
                <a:lnTo>
                  <a:pt x="6096" y="196595"/>
                </a:lnTo>
                <a:lnTo>
                  <a:pt x="10668" y="196595"/>
                </a:lnTo>
                <a:lnTo>
                  <a:pt x="190500" y="376428"/>
                </a:lnTo>
                <a:lnTo>
                  <a:pt x="190500" y="384048"/>
                </a:lnTo>
                <a:lnTo>
                  <a:pt x="198119" y="384048"/>
                </a:lnTo>
                <a:lnTo>
                  <a:pt x="198119" y="385572"/>
                </a:lnTo>
                <a:lnTo>
                  <a:pt x="196596" y="387096"/>
                </a:lnTo>
                <a:lnTo>
                  <a:pt x="195072" y="387096"/>
                </a:lnTo>
                <a:lnTo>
                  <a:pt x="193548" y="388620"/>
                </a:lnTo>
                <a:close/>
              </a:path>
              <a:path w="6563995" h="388620">
                <a:moveTo>
                  <a:pt x="198119" y="99059"/>
                </a:moveTo>
                <a:lnTo>
                  <a:pt x="193548" y="96011"/>
                </a:lnTo>
                <a:lnTo>
                  <a:pt x="198119" y="96011"/>
                </a:lnTo>
                <a:lnTo>
                  <a:pt x="198119" y="99059"/>
                </a:lnTo>
                <a:close/>
              </a:path>
              <a:path w="6563995" h="388620">
                <a:moveTo>
                  <a:pt x="6563868" y="102107"/>
                </a:moveTo>
                <a:lnTo>
                  <a:pt x="6560820" y="102107"/>
                </a:lnTo>
                <a:lnTo>
                  <a:pt x="6557772" y="99059"/>
                </a:lnTo>
                <a:lnTo>
                  <a:pt x="198119" y="99059"/>
                </a:lnTo>
                <a:lnTo>
                  <a:pt x="198119" y="96011"/>
                </a:lnTo>
                <a:lnTo>
                  <a:pt x="6562344" y="96011"/>
                </a:lnTo>
                <a:lnTo>
                  <a:pt x="6563868" y="97535"/>
                </a:lnTo>
                <a:lnTo>
                  <a:pt x="6563868" y="102107"/>
                </a:lnTo>
                <a:close/>
              </a:path>
              <a:path w="6563995" h="388620">
                <a:moveTo>
                  <a:pt x="6557772" y="289559"/>
                </a:moveTo>
                <a:lnTo>
                  <a:pt x="6557772" y="99059"/>
                </a:lnTo>
                <a:lnTo>
                  <a:pt x="6560820" y="102107"/>
                </a:lnTo>
                <a:lnTo>
                  <a:pt x="6563868" y="102107"/>
                </a:lnTo>
                <a:lnTo>
                  <a:pt x="6563868" y="286511"/>
                </a:lnTo>
                <a:lnTo>
                  <a:pt x="6560820" y="286511"/>
                </a:lnTo>
                <a:lnTo>
                  <a:pt x="6557772" y="289559"/>
                </a:lnTo>
                <a:close/>
              </a:path>
              <a:path w="6563995" h="388620">
                <a:moveTo>
                  <a:pt x="6096" y="196595"/>
                </a:moveTo>
                <a:lnTo>
                  <a:pt x="6096" y="192023"/>
                </a:lnTo>
                <a:lnTo>
                  <a:pt x="8382" y="194309"/>
                </a:lnTo>
                <a:lnTo>
                  <a:pt x="6096" y="196595"/>
                </a:lnTo>
                <a:close/>
              </a:path>
              <a:path w="6563995" h="388620">
                <a:moveTo>
                  <a:pt x="8382" y="194309"/>
                </a:moveTo>
                <a:lnTo>
                  <a:pt x="6096" y="192023"/>
                </a:lnTo>
                <a:lnTo>
                  <a:pt x="10668" y="192023"/>
                </a:lnTo>
                <a:lnTo>
                  <a:pt x="8382" y="194309"/>
                </a:lnTo>
                <a:close/>
              </a:path>
              <a:path w="6563995" h="388620">
                <a:moveTo>
                  <a:pt x="10668" y="196595"/>
                </a:moveTo>
                <a:lnTo>
                  <a:pt x="6096" y="196595"/>
                </a:lnTo>
                <a:lnTo>
                  <a:pt x="8382" y="194309"/>
                </a:lnTo>
                <a:lnTo>
                  <a:pt x="10668" y="196595"/>
                </a:lnTo>
                <a:close/>
              </a:path>
              <a:path w="6563995" h="388620">
                <a:moveTo>
                  <a:pt x="198119" y="384048"/>
                </a:moveTo>
                <a:lnTo>
                  <a:pt x="190500" y="384048"/>
                </a:lnTo>
                <a:lnTo>
                  <a:pt x="196596" y="382524"/>
                </a:lnTo>
                <a:lnTo>
                  <a:pt x="190500" y="376428"/>
                </a:lnTo>
                <a:lnTo>
                  <a:pt x="190500" y="288035"/>
                </a:lnTo>
                <a:lnTo>
                  <a:pt x="192024" y="286511"/>
                </a:lnTo>
                <a:lnTo>
                  <a:pt x="6557772" y="286511"/>
                </a:lnTo>
                <a:lnTo>
                  <a:pt x="6557772" y="289559"/>
                </a:lnTo>
                <a:lnTo>
                  <a:pt x="198119" y="289559"/>
                </a:lnTo>
                <a:lnTo>
                  <a:pt x="193548" y="292607"/>
                </a:lnTo>
                <a:lnTo>
                  <a:pt x="198119" y="292607"/>
                </a:lnTo>
                <a:lnTo>
                  <a:pt x="198119" y="384048"/>
                </a:lnTo>
                <a:close/>
              </a:path>
              <a:path w="6563995" h="388620">
                <a:moveTo>
                  <a:pt x="6562344" y="292607"/>
                </a:moveTo>
                <a:lnTo>
                  <a:pt x="198119" y="292607"/>
                </a:lnTo>
                <a:lnTo>
                  <a:pt x="198119" y="289559"/>
                </a:lnTo>
                <a:lnTo>
                  <a:pt x="6557772" y="289559"/>
                </a:lnTo>
                <a:lnTo>
                  <a:pt x="6560820" y="286511"/>
                </a:lnTo>
                <a:lnTo>
                  <a:pt x="6563868" y="286511"/>
                </a:lnTo>
                <a:lnTo>
                  <a:pt x="6563868" y="291083"/>
                </a:lnTo>
                <a:lnTo>
                  <a:pt x="6562344" y="292607"/>
                </a:lnTo>
                <a:close/>
              </a:path>
              <a:path w="6563995" h="388620">
                <a:moveTo>
                  <a:pt x="198119" y="292607"/>
                </a:moveTo>
                <a:lnTo>
                  <a:pt x="193548" y="292607"/>
                </a:lnTo>
                <a:lnTo>
                  <a:pt x="198119" y="289559"/>
                </a:lnTo>
                <a:lnTo>
                  <a:pt x="198119" y="292607"/>
                </a:lnTo>
                <a:close/>
              </a:path>
              <a:path w="6563995" h="388620">
                <a:moveTo>
                  <a:pt x="190500" y="384048"/>
                </a:moveTo>
                <a:lnTo>
                  <a:pt x="190500" y="376428"/>
                </a:lnTo>
                <a:lnTo>
                  <a:pt x="196596" y="382524"/>
                </a:lnTo>
                <a:lnTo>
                  <a:pt x="190500" y="384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xfrm>
            <a:off x="10406874" y="6921482"/>
            <a:ext cx="193675" cy="309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/>
              <a:t>1</a:t>
            </a:r>
            <a:fld id="{81D60167-4931-47E6-BA6A-407CBD079E47}" type="slidenum">
              <a:rPr smtClean="0"/>
              <a:pPr marL="12700">
                <a:lnSpc>
                  <a:spcPts val="1240"/>
                </a:lnSpc>
              </a:pPr>
              <a:t>28</a:t>
            </a:fld>
            <a:endParaRPr dirty="0"/>
          </a:p>
        </p:txBody>
      </p:sp>
      <p:sp>
        <p:nvSpPr>
          <p:cNvPr id="89" name="Date Placeholder 88">
            <a:extLst>
              <a:ext uri="{FF2B5EF4-FFF2-40B4-BE49-F238E27FC236}">
                <a16:creationId xmlns:a16="http://schemas.microsoft.com/office/drawing/2014/main" id="{675AAEE1-1339-392B-74D3-ED03F407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3327-EA51-4C8E-9EDD-BF2263056BBF}" type="datetime1">
              <a:rPr lang="en-US" smtClean="0"/>
              <a:t>3/12/2025</a:t>
            </a:fld>
            <a:endParaRPr lang="en-US"/>
          </a:p>
        </p:txBody>
      </p:sp>
      <p:sp>
        <p:nvSpPr>
          <p:cNvPr id="90" name="Footer Placeholder 89">
            <a:extLst>
              <a:ext uri="{FF2B5EF4-FFF2-40B4-BE49-F238E27FC236}">
                <a16:creationId xmlns:a16="http://schemas.microsoft.com/office/drawing/2014/main" id="{B6170C1E-A47A-E21B-518F-1AA2FE55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1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0BF0A-F7C8-44ED-B2A2-114C595E0746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8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94B51-181E-16D1-2E45-5D07C03AB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6DB6D-6AC3-F4BA-A1A4-8EA275AB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9CA-21D1-4379-BAEB-4D65469B102E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9442A-BC38-D28D-119C-8EA61F84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 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8E09-1A4F-8A0C-238C-F2028C57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4400F-915F-07C6-580A-C25C7CF4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8D5FE-BAB5-9ED2-99C9-154B5262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928"/>
            <a:ext cx="9578650" cy="378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E87A5-0D43-6F90-CCC8-A7010991D9A2}"/>
              </a:ext>
            </a:extLst>
          </p:cNvPr>
          <p:cNvSpPr txBox="1"/>
          <p:nvPr/>
        </p:nvSpPr>
        <p:spPr>
          <a:xfrm>
            <a:off x="8458200" y="613099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https://www.analyticsvidhya.com/</a:t>
            </a:r>
          </a:p>
        </p:txBody>
      </p:sp>
    </p:spTree>
    <p:extLst>
      <p:ext uri="{BB962C8B-B14F-4D97-AF65-F5344CB8AC3E}">
        <p14:creationId xmlns:p14="http://schemas.microsoft.com/office/powerpoint/2010/main" val="290986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68D9C9-C33E-4B60-8A20-64C67D3C7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Recurrent Neural Network is a type of </a:t>
            </a:r>
            <a:r>
              <a:rPr lang="en-US" dirty="0">
                <a:solidFill>
                  <a:srgbClr val="00B0F0"/>
                </a:solidFill>
              </a:rPr>
              <a:t>artificial deep learning neural network </a:t>
            </a:r>
            <a:r>
              <a:rPr lang="en-US" dirty="0"/>
              <a:t>designed to process </a:t>
            </a:r>
            <a:r>
              <a:rPr lang="en-US" dirty="0">
                <a:solidFill>
                  <a:srgbClr val="00B050"/>
                </a:solidFill>
              </a:rPr>
              <a:t>sequential data</a:t>
            </a:r>
            <a:r>
              <a:rPr lang="en-US" dirty="0"/>
              <a:t> and recognize patterns</a:t>
            </a:r>
          </a:p>
          <a:p>
            <a:r>
              <a:rPr lang="en-US" dirty="0"/>
              <a:t>The RNNs can </a:t>
            </a:r>
            <a:r>
              <a:rPr lang="en-US" dirty="0">
                <a:solidFill>
                  <a:srgbClr val="00B050"/>
                </a:solidFill>
              </a:rPr>
              <a:t>remember the input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Internal memory. </a:t>
            </a:r>
          </a:p>
          <a:p>
            <a:r>
              <a:rPr lang="en-US" dirty="0"/>
              <a:t>This gives RNNs the ability to remember the history of the input data.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May help better predictions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24D1B-5163-4ABF-BE38-EB0CFDEA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307C-FA5A-40A8-86F0-B41538E8EE92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A381B-76AB-4B0F-AF49-4A5284E6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8AE50-55CA-4434-AD0F-EAFABE32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850E58-031A-44BB-8C19-60651F94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2168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68D9C9-C33E-4B60-8A20-64C67D3C7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is considered to be one of the most </a:t>
            </a:r>
            <a:r>
              <a:rPr lang="en-US" dirty="0">
                <a:solidFill>
                  <a:srgbClr val="FF0000"/>
                </a:solidFill>
              </a:rPr>
              <a:t>robust neural network </a:t>
            </a:r>
            <a:r>
              <a:rPr lang="en-US" dirty="0"/>
              <a:t>algorithms. </a:t>
            </a:r>
          </a:p>
          <a:p>
            <a:r>
              <a:rPr lang="en-US" dirty="0"/>
              <a:t>This is a powerful algorithm </a:t>
            </a:r>
          </a:p>
          <a:p>
            <a:pPr lvl="1"/>
            <a:r>
              <a:rPr lang="en-US" dirty="0"/>
              <a:t>Became popular due to invention of </a:t>
            </a:r>
            <a:r>
              <a:rPr lang="en-US" dirty="0">
                <a:solidFill>
                  <a:srgbClr val="00B050"/>
                </a:solidFill>
              </a:rPr>
              <a:t>long short-term memory(LSTM)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Remembers </a:t>
            </a:r>
            <a:r>
              <a:rPr lang="en-US" dirty="0">
                <a:solidFill>
                  <a:srgbClr val="00B050"/>
                </a:solidFill>
              </a:rPr>
              <a:t>longer history </a:t>
            </a:r>
          </a:p>
          <a:p>
            <a:r>
              <a:rPr lang="en-US" dirty="0"/>
              <a:t>RNNs can remember some </a:t>
            </a:r>
            <a:r>
              <a:rPr lang="en-US" dirty="0">
                <a:solidFill>
                  <a:srgbClr val="FF0000"/>
                </a:solidFill>
              </a:rPr>
              <a:t>key information </a:t>
            </a:r>
            <a:r>
              <a:rPr lang="en-US" dirty="0"/>
              <a:t>about the past input </a:t>
            </a:r>
          </a:p>
          <a:p>
            <a:pPr lvl="1"/>
            <a:r>
              <a:rPr lang="en-US" dirty="0"/>
              <a:t>More accurate in predicting what is coming next.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24D1B-5163-4ABF-BE38-EB0CFDEA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3EA2-4348-4A53-891F-41D58826D964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A381B-76AB-4B0F-AF49-4A5284E6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8AE50-55CA-4434-AD0F-EAFABE32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850E58-031A-44BB-8C19-60651F94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230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>
            <a:extLst>
              <a:ext uri="{FF2B5EF4-FFF2-40B4-BE49-F238E27FC236}">
                <a16:creationId xmlns:a16="http://schemas.microsoft.com/office/drawing/2014/main" id="{2337402C-F7CC-452C-AAA1-00EFBB49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4563"/>
            <a:ext cx="8229600" cy="8572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>
                <a:solidFill>
                  <a:srgbClr val="0070C0"/>
                </a:solidFill>
              </a:rPr>
              <a:t>Recurrent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79A6E9-FF52-419B-94DB-F0A2F1B10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4" y="1701802"/>
            <a:ext cx="5986462" cy="3744913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RNNs are very powerful, because they combine two properties: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Hidden state </a:t>
            </a:r>
            <a:r>
              <a:rPr lang="en-US" altLang="en-US" dirty="0"/>
              <a:t>allows them to store a lot of information about the past efficiently.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Architecture</a:t>
            </a:r>
            <a:r>
              <a:rPr lang="en-US" altLang="en-US" dirty="0"/>
              <a:t> that allows them to update their hidden state in complicated ways.</a:t>
            </a:r>
          </a:p>
          <a:p>
            <a:r>
              <a:rPr lang="en-US" altLang="en-US" dirty="0"/>
              <a:t>With </a:t>
            </a:r>
            <a:r>
              <a:rPr lang="en-US" altLang="en-US" dirty="0">
                <a:solidFill>
                  <a:srgbClr val="00B050"/>
                </a:solidFill>
              </a:rPr>
              <a:t>enough neurons and time</a:t>
            </a:r>
            <a:r>
              <a:rPr lang="en-US" altLang="en-US" dirty="0"/>
              <a:t>, RNNs can compute the desired outputs. </a:t>
            </a:r>
          </a:p>
          <a:p>
            <a:endParaRPr lang="en-US" altLang="en-US" dirty="0"/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7C2CD9CE-2024-48D2-94CB-96F15E20CBE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619206" y="4680744"/>
            <a:ext cx="719138" cy="3683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input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BAAEBD52-AEA3-4A40-9971-3EAE595A90C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365331" y="4680744"/>
            <a:ext cx="719138" cy="3683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input</a:t>
            </a:r>
          </a:p>
        </p:txBody>
      </p:sp>
      <p:sp>
        <p:nvSpPr>
          <p:cNvPr id="20485" name="TextBox 7">
            <a:extLst>
              <a:ext uri="{FF2B5EF4-FFF2-40B4-BE49-F238E27FC236}">
                <a16:creationId xmlns:a16="http://schemas.microsoft.com/office/drawing/2014/main" id="{DBD3D61B-692C-4E1C-829E-4DF6E13230D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182896" y="4682334"/>
            <a:ext cx="701675" cy="36988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input</a:t>
            </a:r>
          </a:p>
        </p:txBody>
      </p:sp>
      <p:sp>
        <p:nvSpPr>
          <p:cNvPr id="20486" name="TextBox 8">
            <a:extLst>
              <a:ext uri="{FF2B5EF4-FFF2-40B4-BE49-F238E27FC236}">
                <a16:creationId xmlns:a16="http://schemas.microsoft.com/office/drawing/2014/main" id="{2F4516E1-BF01-42B8-AC03-68CC8CD76BB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23956" y="3551517"/>
            <a:ext cx="909638" cy="36933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hidden</a:t>
            </a:r>
          </a:p>
        </p:txBody>
      </p:sp>
      <p:sp>
        <p:nvSpPr>
          <p:cNvPr id="20487" name="TextBox 9">
            <a:extLst>
              <a:ext uri="{FF2B5EF4-FFF2-40B4-BE49-F238E27FC236}">
                <a16:creationId xmlns:a16="http://schemas.microsoft.com/office/drawing/2014/main" id="{E3E21C60-A3E2-4EC7-9DCC-BA76658D296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286751" y="3551516"/>
            <a:ext cx="909637" cy="36933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hidden</a:t>
            </a:r>
          </a:p>
        </p:txBody>
      </p:sp>
      <p:sp>
        <p:nvSpPr>
          <p:cNvPr id="20488" name="TextBox 10">
            <a:extLst>
              <a:ext uri="{FF2B5EF4-FFF2-40B4-BE49-F238E27FC236}">
                <a16:creationId xmlns:a16="http://schemas.microsoft.com/office/drawing/2014/main" id="{FF05C61B-5458-4E13-8F7A-D6581067889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076490" y="3561877"/>
            <a:ext cx="911308" cy="36933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hidden</a:t>
            </a:r>
          </a:p>
        </p:txBody>
      </p:sp>
      <p:sp>
        <p:nvSpPr>
          <p:cNvPr id="20489" name="TextBox 11">
            <a:extLst>
              <a:ext uri="{FF2B5EF4-FFF2-40B4-BE49-F238E27FC236}">
                <a16:creationId xmlns:a16="http://schemas.microsoft.com/office/drawing/2014/main" id="{21310B2E-21CE-475C-BD7D-108C2BA23B9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46975" y="2339975"/>
            <a:ext cx="863600" cy="3683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output</a:t>
            </a:r>
          </a:p>
        </p:txBody>
      </p:sp>
      <p:sp>
        <p:nvSpPr>
          <p:cNvPr id="20490" name="TextBox 12">
            <a:extLst>
              <a:ext uri="{FF2B5EF4-FFF2-40B4-BE49-F238E27FC236}">
                <a16:creationId xmlns:a16="http://schemas.microsoft.com/office/drawing/2014/main" id="{694821D3-70ED-4D44-8D84-90298A92AC0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309769" y="2339181"/>
            <a:ext cx="863600" cy="36988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output</a:t>
            </a:r>
          </a:p>
        </p:txBody>
      </p:sp>
      <p:sp>
        <p:nvSpPr>
          <p:cNvPr id="20491" name="TextBox 13">
            <a:extLst>
              <a:ext uri="{FF2B5EF4-FFF2-40B4-BE49-F238E27FC236}">
                <a16:creationId xmlns:a16="http://schemas.microsoft.com/office/drawing/2014/main" id="{D162ABAC-D450-4807-85B9-6249C63A215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101932" y="2326483"/>
            <a:ext cx="863600" cy="36988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output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AE72F2-06CB-44C8-BF5D-9A3BBBA2019A}"/>
              </a:ext>
            </a:extLst>
          </p:cNvPr>
          <p:cNvCxnSpPr>
            <a:cxnSpLocks noChangeShapeType="1"/>
            <a:stCxn id="20486" idx="0"/>
            <a:endCxn id="20487" idx="2"/>
          </p:cNvCxnSpPr>
          <p:nvPr/>
        </p:nvCxnSpPr>
        <p:spPr bwMode="auto">
          <a:xfrm>
            <a:off x="8163441" y="3736183"/>
            <a:ext cx="393462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E88536-7AF4-4E02-93AD-56FA8FD7A23E}"/>
              </a:ext>
            </a:extLst>
          </p:cNvPr>
          <p:cNvCxnSpPr>
            <a:cxnSpLocks noChangeShapeType="1"/>
            <a:stCxn id="20487" idx="0"/>
            <a:endCxn id="20488" idx="2"/>
          </p:cNvCxnSpPr>
          <p:nvPr/>
        </p:nvCxnSpPr>
        <p:spPr bwMode="auto">
          <a:xfrm>
            <a:off x="8926236" y="3736183"/>
            <a:ext cx="421243" cy="1036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78100E-CAAF-46F3-BA03-DA51A9F57F85}"/>
              </a:ext>
            </a:extLst>
          </p:cNvPr>
          <p:cNvCxnSpPr>
            <a:cxnSpLocks noChangeShapeType="1"/>
            <a:endCxn id="20486" idx="2"/>
          </p:cNvCxnSpPr>
          <p:nvPr/>
        </p:nvCxnSpPr>
        <p:spPr bwMode="auto">
          <a:xfrm>
            <a:off x="7459665" y="3713165"/>
            <a:ext cx="334445" cy="2301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C12726-AE9C-49E8-868F-BAF41333BD46}"/>
              </a:ext>
            </a:extLst>
          </p:cNvPr>
          <p:cNvCxnSpPr>
            <a:cxnSpLocks noChangeShapeType="1"/>
            <a:stCxn id="20486" idx="1"/>
            <a:endCxn id="20489" idx="3"/>
          </p:cNvCxnSpPr>
          <p:nvPr/>
        </p:nvCxnSpPr>
        <p:spPr bwMode="auto">
          <a:xfrm flipV="1">
            <a:off x="7978775" y="2955926"/>
            <a:ext cx="0" cy="32543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D5DD7-CF32-4B70-8D39-83E16134918E}"/>
              </a:ext>
            </a:extLst>
          </p:cNvPr>
          <p:cNvCxnSpPr>
            <a:cxnSpLocks noChangeShapeType="1"/>
            <a:stCxn id="20487" idx="1"/>
            <a:endCxn id="20490" idx="3"/>
          </p:cNvCxnSpPr>
          <p:nvPr/>
        </p:nvCxnSpPr>
        <p:spPr bwMode="auto">
          <a:xfrm flipV="1">
            <a:off x="8741569" y="2955926"/>
            <a:ext cx="0" cy="32543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847CD2-FFB2-47B2-88B2-595E14091BCF}"/>
              </a:ext>
            </a:extLst>
          </p:cNvPr>
          <p:cNvCxnSpPr>
            <a:cxnSpLocks noChangeShapeType="1"/>
            <a:stCxn id="20488" idx="1"/>
            <a:endCxn id="20491" idx="3"/>
          </p:cNvCxnSpPr>
          <p:nvPr/>
        </p:nvCxnSpPr>
        <p:spPr bwMode="auto">
          <a:xfrm flipV="1">
            <a:off x="9532144" y="2943227"/>
            <a:ext cx="1588" cy="34766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28EB84-274D-4A2D-91E0-B11D74C7ABCC}"/>
              </a:ext>
            </a:extLst>
          </p:cNvPr>
          <p:cNvCxnSpPr>
            <a:cxnSpLocks noChangeShapeType="1"/>
            <a:stCxn id="20483" idx="1"/>
            <a:endCxn id="20486" idx="3"/>
          </p:cNvCxnSpPr>
          <p:nvPr/>
        </p:nvCxnSpPr>
        <p:spPr bwMode="auto">
          <a:xfrm flipV="1">
            <a:off x="7978775" y="4191003"/>
            <a:ext cx="0" cy="314323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16FEB7-CCCC-4D35-BBC9-42451AF1C0D6}"/>
              </a:ext>
            </a:extLst>
          </p:cNvPr>
          <p:cNvCxnSpPr>
            <a:cxnSpLocks noChangeShapeType="1"/>
            <a:stCxn id="20484" idx="1"/>
            <a:endCxn id="20487" idx="3"/>
          </p:cNvCxnSpPr>
          <p:nvPr/>
        </p:nvCxnSpPr>
        <p:spPr bwMode="auto">
          <a:xfrm flipV="1">
            <a:off x="8724901" y="4191001"/>
            <a:ext cx="16669" cy="314324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50D4C2-DA57-4A56-AB40-7A1414B73ECB}"/>
              </a:ext>
            </a:extLst>
          </p:cNvPr>
          <p:cNvCxnSpPr>
            <a:cxnSpLocks noChangeShapeType="1"/>
            <a:stCxn id="20485" idx="1"/>
            <a:endCxn id="20488" idx="3"/>
          </p:cNvCxnSpPr>
          <p:nvPr/>
        </p:nvCxnSpPr>
        <p:spPr bwMode="auto">
          <a:xfrm flipH="1" flipV="1">
            <a:off x="9532144" y="4202197"/>
            <a:ext cx="1588" cy="314242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1" name="TextBox 23">
            <a:extLst>
              <a:ext uri="{FF2B5EF4-FFF2-40B4-BE49-F238E27FC236}">
                <a16:creationId xmlns:a16="http://schemas.microsoft.com/office/drawing/2014/main" id="{90536CDF-44F9-44D1-85C3-D5AFAE3A6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2" y="1614490"/>
            <a:ext cx="143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time </a:t>
            </a:r>
            <a:r>
              <a:rPr lang="en-US" altLang="en-US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53146-430D-49F1-B4D0-CAC9BDF3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4140-2045-40CA-BCE3-6EE3E247CC10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52DD-FAEE-5DF9-0990-8C090415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F1CA3-E42E-1376-9CBB-5FDBD359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A2F9-79A1-494F-AA04-4777686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Simple Neuron in </a:t>
            </a:r>
            <a:r>
              <a:rPr lang="en-US">
                <a:solidFill>
                  <a:srgbClr val="0070C0"/>
                </a:solidFill>
              </a:rPr>
              <a:t>an RNN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8163F-E503-4DF2-9173-EAD4F1F3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22B0-3F15-45B5-BB0F-D1DEDBE106CC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5B458-5B1C-4989-8709-87F36F01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A2803-A13E-436C-94CF-B290E0FA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BAD7DB-2DA0-427C-BFE8-51F4236906E7}"/>
              </a:ext>
            </a:extLst>
          </p:cNvPr>
          <p:cNvGrpSpPr/>
          <p:nvPr/>
        </p:nvGrpSpPr>
        <p:grpSpPr>
          <a:xfrm>
            <a:off x="9180614" y="2133601"/>
            <a:ext cx="1487387" cy="2747901"/>
            <a:chOff x="509274" y="2028323"/>
            <a:chExt cx="1487387" cy="2747901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FC87270D-D9B6-45A9-9960-B206F96AC41C}"/>
                </a:ext>
              </a:extLst>
            </p:cNvPr>
            <p:cNvSpPr txBox="1"/>
            <p:nvPr/>
          </p:nvSpPr>
          <p:spPr>
            <a:xfrm>
              <a:off x="800124" y="4197219"/>
              <a:ext cx="398145" cy="579005"/>
            </a:xfrm>
            <a:prstGeom prst="rect">
              <a:avLst/>
            </a:prstGeom>
            <a:solidFill>
              <a:srgbClr val="F4CCCC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1905" rIns="0" bIns="0" rtlCol="0">
              <a:spAutoFit/>
            </a:bodyPr>
            <a:lstStyle/>
            <a:p>
              <a:pPr>
                <a:spcBef>
                  <a:spcPts val="15"/>
                </a:spcBef>
              </a:pPr>
              <a:endParaRPr sz="1950" dirty="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E5838A5-080C-44BE-B0BD-F7F399285152}"/>
                </a:ext>
              </a:extLst>
            </p:cNvPr>
            <p:cNvSpPr txBox="1"/>
            <p:nvPr/>
          </p:nvSpPr>
          <p:spPr>
            <a:xfrm>
              <a:off x="509274" y="3227071"/>
              <a:ext cx="979805" cy="442429"/>
            </a:xfrm>
            <a:prstGeom prst="rect">
              <a:avLst/>
            </a:prstGeom>
            <a:solidFill>
              <a:srgbClr val="38751C"/>
            </a:solidFill>
          </p:spPr>
          <p:txBody>
            <a:bodyPr vert="horz" wrap="square" lIns="0" tIns="163830" rIns="0" bIns="0" rtlCol="0">
              <a:spAutoFit/>
            </a:bodyPr>
            <a:lstStyle/>
            <a:p>
              <a:pPr marL="241935">
                <a:spcBef>
                  <a:spcPts val="1290"/>
                </a:spcBef>
              </a:pPr>
              <a:r>
                <a:rPr spc="-5" dirty="0">
                  <a:solidFill>
                    <a:srgbClr val="FFFFFF"/>
                  </a:solidFill>
                  <a:latin typeface="Arial"/>
                  <a:cs typeface="Arial"/>
                </a:rPr>
                <a:t>RNN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ADBE47D-A45D-4C49-9CFA-95DCA34D1E28}"/>
                </a:ext>
              </a:extLst>
            </p:cNvPr>
            <p:cNvSpPr txBox="1"/>
            <p:nvPr/>
          </p:nvSpPr>
          <p:spPr>
            <a:xfrm>
              <a:off x="800124" y="2028323"/>
              <a:ext cx="398145" cy="579005"/>
            </a:xfrm>
            <a:prstGeom prst="rect">
              <a:avLst/>
            </a:prstGeom>
            <a:solidFill>
              <a:srgbClr val="C8DAF7"/>
            </a:solidFill>
            <a:ln w="9524">
              <a:solidFill>
                <a:srgbClr val="000000"/>
              </a:solidFill>
            </a:ln>
          </p:spPr>
          <p:txBody>
            <a:bodyPr vert="horz" wrap="square" lIns="0" tIns="1905" rIns="0" bIns="0" rtlCol="0">
              <a:spAutoFit/>
            </a:bodyPr>
            <a:lstStyle/>
            <a:p>
              <a:pPr>
                <a:spcBef>
                  <a:spcPts val="15"/>
                </a:spcBef>
              </a:pPr>
              <a:endParaRPr sz="19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dirty="0">
                  <a:latin typeface="Arial"/>
                  <a:cs typeface="Arial"/>
                </a:rPr>
                <a:t>y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43E886B6-31FC-4880-98E1-108FADCC6792}"/>
                </a:ext>
              </a:extLst>
            </p:cNvPr>
            <p:cNvSpPr/>
            <p:nvPr/>
          </p:nvSpPr>
          <p:spPr>
            <a:xfrm>
              <a:off x="958184" y="2914795"/>
              <a:ext cx="81979" cy="3122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A5AC87A-229A-4A47-9369-DB1323F05AAB}"/>
                </a:ext>
              </a:extLst>
            </p:cNvPr>
            <p:cNvSpPr/>
            <p:nvPr/>
          </p:nvSpPr>
          <p:spPr>
            <a:xfrm>
              <a:off x="958184" y="3868443"/>
              <a:ext cx="81979" cy="328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8">
              <a:extLst>
                <a:ext uri="{FF2B5EF4-FFF2-40B4-BE49-F238E27FC236}">
                  <a16:creationId xmlns:a16="http://schemas.microsoft.com/office/drawing/2014/main" id="{BA56DB94-C66B-4DBA-9E09-2ED0237DD3C4}"/>
                </a:ext>
              </a:extLst>
            </p:cNvPr>
            <p:cNvGrpSpPr/>
            <p:nvPr/>
          </p:nvGrpSpPr>
          <p:grpSpPr>
            <a:xfrm>
              <a:off x="1481677" y="3375220"/>
              <a:ext cx="514984" cy="309245"/>
              <a:chOff x="1481677" y="2517969"/>
              <a:chExt cx="514984" cy="309245"/>
            </a:xfrm>
          </p:grpSpPr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DF02A576-C7ED-43FF-BC34-CE095EB33A0B}"/>
                  </a:ext>
                </a:extLst>
              </p:cNvPr>
              <p:cNvSpPr/>
              <p:nvPr/>
            </p:nvSpPr>
            <p:spPr>
              <a:xfrm>
                <a:off x="1491201" y="2527494"/>
                <a:ext cx="495934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495935" h="259080">
                    <a:moveTo>
                      <a:pt x="0" y="0"/>
                    </a:moveTo>
                    <a:lnTo>
                      <a:pt x="30225" y="8592"/>
                    </a:lnTo>
                    <a:lnTo>
                      <a:pt x="73607" y="19675"/>
                    </a:lnTo>
                    <a:lnTo>
                      <a:pt x="126748" y="32805"/>
                    </a:lnTo>
                    <a:lnTo>
                      <a:pt x="186247" y="47540"/>
                    </a:lnTo>
                    <a:lnTo>
                      <a:pt x="248707" y="63436"/>
                    </a:lnTo>
                    <a:lnTo>
                      <a:pt x="310729" y="80050"/>
                    </a:lnTo>
                    <a:lnTo>
                      <a:pt x="368913" y="96940"/>
                    </a:lnTo>
                    <a:lnTo>
                      <a:pt x="419862" y="113663"/>
                    </a:lnTo>
                    <a:lnTo>
                      <a:pt x="460176" y="129776"/>
                    </a:lnTo>
                    <a:lnTo>
                      <a:pt x="495306" y="158399"/>
                    </a:lnTo>
                    <a:lnTo>
                      <a:pt x="482258" y="172515"/>
                    </a:lnTo>
                    <a:lnTo>
                      <a:pt x="398245" y="201090"/>
                    </a:lnTo>
                    <a:lnTo>
                      <a:pt x="336459" y="215054"/>
                    </a:lnTo>
                    <a:lnTo>
                      <a:pt x="267606" y="228474"/>
                    </a:lnTo>
                    <a:lnTo>
                      <a:pt x="223024" y="236480"/>
                    </a:lnTo>
                    <a:lnTo>
                      <a:pt x="178596" y="244112"/>
                    </a:lnTo>
                    <a:lnTo>
                      <a:pt x="135442" y="251311"/>
                    </a:lnTo>
                    <a:lnTo>
                      <a:pt x="94682" y="258024"/>
                    </a:lnTo>
                    <a:lnTo>
                      <a:pt x="90522" y="25872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C2C833A2-8719-454A-937F-F606D05E3BCC}"/>
                  </a:ext>
                </a:extLst>
              </p:cNvPr>
              <p:cNvSpPr/>
              <p:nvPr/>
            </p:nvSpPr>
            <p:spPr>
              <a:xfrm>
                <a:off x="1487086" y="2745719"/>
                <a:ext cx="109679" cy="80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FA24052-B182-45FA-9060-7E1F28F3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40" y="1912759"/>
            <a:ext cx="7106032" cy="29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B66E61-AD8F-4A76-8CE4-13BDCC1A7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Predictive Analytics: Stock Price Forecasting</a:t>
            </a:r>
          </a:p>
          <a:p>
            <a:r>
              <a:rPr lang="en-US" dirty="0"/>
              <a:t>Anomaly Detection : Ad Fraud, Spam Detection</a:t>
            </a:r>
          </a:p>
          <a:p>
            <a:r>
              <a:rPr lang="fr-FR" dirty="0"/>
              <a:t>Sentiment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en-US" dirty="0"/>
              <a:t>Semantic Search</a:t>
            </a:r>
          </a:p>
          <a:p>
            <a:r>
              <a:rPr lang="en-US" dirty="0"/>
              <a:t>Speech-to-text, Speech Translation or Recognition</a:t>
            </a:r>
          </a:p>
          <a:p>
            <a:r>
              <a:rPr lang="en-US" dirty="0"/>
              <a:t>RNN Text Generation - Text Summarization, Report Generation</a:t>
            </a:r>
          </a:p>
          <a:p>
            <a:r>
              <a:rPr lang="en-US" dirty="0"/>
              <a:t>Image Captioning</a:t>
            </a:r>
          </a:p>
          <a:p>
            <a:r>
              <a:rPr lang="en-US" dirty="0"/>
              <a:t>Music generation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887A6-AD44-4694-8154-3E38E5FA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47A3-CE9B-49C0-B8DB-01A25E408F49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4EBE0-92FC-4428-8E1E-D1B7883D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95A13-0DBA-48D9-BEF0-DE2B2AED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DB1DAE-E054-4A07-9EFC-146A18F1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90648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sic">
            <a:hlinkClick r:id="" action="ppaction://media"/>
            <a:extLst>
              <a:ext uri="{FF2B5EF4-FFF2-40B4-BE49-F238E27FC236}">
                <a16:creationId xmlns:a16="http://schemas.microsoft.com/office/drawing/2014/main" id="{987F1908-FD3D-4F9E-A3EE-11FFF5499B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ABDC4-F4EA-47D9-860B-7A4BD5F4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4C62-52AD-4D9F-A0D1-04A6B8DDB1B3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88F23-C3A0-4C2D-96BE-25ED08EB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73AB4-4C39-421B-9C91-B312FBED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8F2CB2-2476-4EEB-8185-C5F290E4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Music Generation</a:t>
            </a:r>
          </a:p>
        </p:txBody>
      </p:sp>
    </p:spTree>
    <p:extLst>
      <p:ext uri="{BB962C8B-B14F-4D97-AF65-F5344CB8AC3E}">
        <p14:creationId xmlns:p14="http://schemas.microsoft.com/office/powerpoint/2010/main" val="32844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20024</TotalTime>
  <Words>1634</Words>
  <Application>Microsoft Office PowerPoint</Application>
  <PresentationFormat>Widescreen</PresentationFormat>
  <Paragraphs>484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</vt:lpstr>
      <vt:lpstr>Bookman Old Style</vt:lpstr>
      <vt:lpstr>Calibri</vt:lpstr>
      <vt:lpstr>Comic Sans MS</vt:lpstr>
      <vt:lpstr>Times New Roman</vt:lpstr>
      <vt:lpstr>Wingdings</vt:lpstr>
      <vt:lpstr>Office Theme</vt:lpstr>
      <vt:lpstr>PowerPoint Presentation</vt:lpstr>
      <vt:lpstr>Goals</vt:lpstr>
      <vt:lpstr>Motivation</vt:lpstr>
      <vt:lpstr>Recurrent Neural Networks</vt:lpstr>
      <vt:lpstr>Recurrent Neural Networks</vt:lpstr>
      <vt:lpstr>Recurrent neural networks</vt:lpstr>
      <vt:lpstr>Simple Neuron in an RNN</vt:lpstr>
      <vt:lpstr>Applications</vt:lpstr>
      <vt:lpstr>Example: Music Generation</vt:lpstr>
      <vt:lpstr>An Example</vt:lpstr>
      <vt:lpstr>Training RNN</vt:lpstr>
      <vt:lpstr>Training RNN: Forward Pass</vt:lpstr>
      <vt:lpstr>Training RNN: Forward Pass</vt:lpstr>
      <vt:lpstr>PowerPoint Presentation</vt:lpstr>
      <vt:lpstr>Recurrent Neural Network</vt:lpstr>
      <vt:lpstr>Recurrent Neural Network</vt:lpstr>
      <vt:lpstr>(Vanilla)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Training RNN: Backward Pass</vt:lpstr>
      <vt:lpstr>Backpropagation through time</vt:lpstr>
      <vt:lpstr>Training: Computing gradients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Akhtar Jamil</cp:lastModifiedBy>
  <cp:revision>1426</cp:revision>
  <dcterms:created xsi:type="dcterms:W3CDTF">2006-08-16T00:00:00Z</dcterms:created>
  <dcterms:modified xsi:type="dcterms:W3CDTF">2025-03-12T07:18:46Z</dcterms:modified>
</cp:coreProperties>
</file>